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6" r:id="rId2"/>
    <p:sldId id="257" r:id="rId3"/>
    <p:sldId id="258" r:id="rId4"/>
    <p:sldId id="259" r:id="rId5"/>
    <p:sldId id="271" r:id="rId6"/>
    <p:sldId id="273" r:id="rId7"/>
    <p:sldId id="265" r:id="rId8"/>
    <p:sldId id="267" r:id="rId9"/>
    <p:sldId id="268" r:id="rId10"/>
    <p:sldId id="269" r:id="rId11"/>
    <p:sldId id="270" r:id="rId12"/>
    <p:sldId id="260" r:id="rId13"/>
    <p:sldId id="261" r:id="rId14"/>
    <p:sldId id="262" r:id="rId15"/>
    <p:sldId id="263" r:id="rId16"/>
    <p:sldId id="264"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1A7411-2A5F-410D-9EC9-D30A90DB7210}" v="10" dt="2022-12-20T23:32:27.203"/>
    <p1510:client id="{EEC116D0-4DEF-42E1-9F83-1B11440E6837}" v="406" dt="2022-12-13T01:15:20.7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8" d="100"/>
          <a:sy n="88" d="100"/>
        </p:scale>
        <p:origin x="26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79129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922917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81041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824365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4775010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59643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562832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114881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52949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69977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774297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12/22/2022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60496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12/22/2022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87370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73088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32692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12/22/2022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9222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87557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12/22/2022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505528"/>
      </p:ext>
    </p:extLst>
  </p:cSld>
  <p:clrMap bg1="dk1" tx1="lt1" bg2="dk2" tx2="lt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 id="2147483799" r:id="rId14"/>
    <p:sldLayoutId id="2147483800" r:id="rId15"/>
    <p:sldLayoutId id="2147483801" r:id="rId16"/>
    <p:sldLayoutId id="2147483802"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L293D_Motor_Driver.jp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hyperlink" Target="https://creativecommons.org/licenses/by-nc-sa/3.0/"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f1tenth.readthedocs.io/en/stable/getting_started/build_car/lower_level_chassis.html" TargetMode="External"/><Relationship Id="rId5" Type="http://schemas.openxmlformats.org/officeDocument/2006/relationships/image" Target="../media/image14.jpeg"/><Relationship Id="rId4" Type="http://schemas.openxmlformats.org/officeDocument/2006/relationships/hyperlink" Target="https://www.flickr.com/photos/mag3737/205533211/"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d/3.0/" TargetMode="External"/><Relationship Id="rId4" Type="http://schemas.openxmlformats.org/officeDocument/2006/relationships/hyperlink" Target="https://mississippitoday.org/2021/02/16/ice-reported-on-roads-in-74-of-82-mississippi-counties-as-more-winter-weather-approache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hyperlink" Target="http://www.seattlestar.net/seattle-traffic-ja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d/3.0/" TargetMode="External"/><Relationship Id="rId4" Type="http://schemas.openxmlformats.org/officeDocument/2006/relationships/hyperlink" Target="https://www.quoteinspector.com/images/car-insurance/blue-car-crashed-gave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sa/3.0/" TargetMode="External"/><Relationship Id="rId4" Type="http://schemas.openxmlformats.org/officeDocument/2006/relationships/hyperlink" Target="https://www.open-electronics.org/picar-s-lets-you-make-your-own-racing-robo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www.acmesystems.it/HC-SR04"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nc/3.0/" TargetMode="External"/><Relationship Id="rId4" Type="http://schemas.openxmlformats.org/officeDocument/2006/relationships/hyperlink" Target="http://ch00ftech.com/2016/01/04/ultrasonic-parking-sensor/"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blog.fazedores.com/como-usar-servo-motor-com-arduin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0352" y="1391563"/>
            <a:ext cx="10072922" cy="1709145"/>
          </a:xfrm>
        </p:spPr>
        <p:txBody>
          <a:bodyPr>
            <a:normAutofit/>
          </a:bodyPr>
          <a:lstStyle/>
          <a:p>
            <a:r>
              <a:rPr lang="en-US" dirty="0">
                <a:ea typeface="+mj-lt"/>
                <a:cs typeface="+mj-lt"/>
              </a:rPr>
              <a:t>Autonomous Car</a:t>
            </a:r>
            <a:endParaRPr lang="en-US" dirty="0"/>
          </a:p>
        </p:txBody>
      </p:sp>
      <p:sp>
        <p:nvSpPr>
          <p:cNvPr id="3" name="Subtitle 2"/>
          <p:cNvSpPr>
            <a:spLocks noGrp="1"/>
          </p:cNvSpPr>
          <p:nvPr>
            <p:ph type="subTitle" idx="1"/>
          </p:nvPr>
        </p:nvSpPr>
        <p:spPr/>
        <p:txBody>
          <a:bodyPr>
            <a:normAutofit/>
          </a:bodyPr>
          <a:lstStyle/>
          <a:p>
            <a:r>
              <a:rPr lang="en-US" dirty="0"/>
              <a:t>GRADUATION PROJECT</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8A3C342-1D03-412F-8DD3-BF519E8E0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C09C10-25D6-7B05-0158-18F27F4A6CB1}"/>
              </a:ext>
            </a:extLst>
          </p:cNvPr>
          <p:cNvSpPr>
            <a:spLocks noGrp="1"/>
          </p:cNvSpPr>
          <p:nvPr>
            <p:ph type="title"/>
          </p:nvPr>
        </p:nvSpPr>
        <p:spPr>
          <a:xfrm>
            <a:off x="648930" y="629266"/>
            <a:ext cx="6188190" cy="1622321"/>
          </a:xfrm>
        </p:spPr>
        <p:txBody>
          <a:bodyPr>
            <a:normAutofit/>
          </a:bodyPr>
          <a:lstStyle/>
          <a:p>
            <a:r>
              <a:rPr lang="en-US">
                <a:solidFill>
                  <a:srgbClr val="EBEBEB"/>
                </a:solidFill>
              </a:rPr>
              <a:t>autonomous car components</a:t>
            </a:r>
            <a:endParaRPr lang="en-US">
              <a:solidFill>
                <a:srgbClr val="EBEBEB"/>
              </a:solidFill>
              <a:ea typeface="+mj-lt"/>
              <a:cs typeface="+mj-lt"/>
            </a:endParaRPr>
          </a:p>
          <a:p>
            <a:endParaRPr lang="en-US">
              <a:solidFill>
                <a:srgbClr val="EBEBEB"/>
              </a:solidFill>
            </a:endParaRPr>
          </a:p>
        </p:txBody>
      </p:sp>
      <p:sp>
        <p:nvSpPr>
          <p:cNvPr id="3" name="Content Placeholder 2">
            <a:extLst>
              <a:ext uri="{FF2B5EF4-FFF2-40B4-BE49-F238E27FC236}">
                <a16:creationId xmlns:a16="http://schemas.microsoft.com/office/drawing/2014/main" id="{FBA2884D-481F-86D1-64F5-6C23A3D3BC52}"/>
              </a:ext>
            </a:extLst>
          </p:cNvPr>
          <p:cNvSpPr>
            <a:spLocks noGrp="1"/>
          </p:cNvSpPr>
          <p:nvPr>
            <p:ph idx="1"/>
          </p:nvPr>
        </p:nvSpPr>
        <p:spPr>
          <a:xfrm>
            <a:off x="648930" y="2438400"/>
            <a:ext cx="6188189" cy="3785419"/>
          </a:xfrm>
        </p:spPr>
        <p:txBody>
          <a:bodyPr vert="horz" lIns="91440" tIns="45720" rIns="91440" bIns="45720" rtlCol="0">
            <a:normAutofit/>
          </a:bodyPr>
          <a:lstStyle/>
          <a:p>
            <a:pPr marL="0" indent="0">
              <a:buNone/>
            </a:pPr>
            <a:r>
              <a:rPr lang="en-US">
                <a:solidFill>
                  <a:srgbClr val="FFFFFF"/>
                </a:solidFill>
                <a:ea typeface="+mj-lt"/>
                <a:cs typeface="+mj-lt"/>
              </a:rPr>
              <a:t>L293D motor driver</a:t>
            </a:r>
          </a:p>
          <a:p>
            <a:pPr marL="0" indent="0">
              <a:buNone/>
            </a:pPr>
            <a:r>
              <a:rPr lang="en-US">
                <a:solidFill>
                  <a:srgbClr val="FFFFFF"/>
                </a:solidFill>
                <a:ea typeface="+mj-lt"/>
                <a:cs typeface="+mj-lt"/>
              </a:rPr>
              <a:t>What is L293D motor driver?</a:t>
            </a:r>
          </a:p>
          <a:p>
            <a:pPr marL="0" indent="0">
              <a:buNone/>
            </a:pPr>
            <a:r>
              <a:rPr lang="en-US">
                <a:solidFill>
                  <a:srgbClr val="FFFFFF"/>
                </a:solidFill>
                <a:ea typeface="+mj-lt"/>
                <a:cs typeface="+mj-lt"/>
              </a:rPr>
              <a:t>The L293D is </a:t>
            </a:r>
            <a:r>
              <a:rPr lang="en-US" b="1">
                <a:solidFill>
                  <a:srgbClr val="FFFFFF"/>
                </a:solidFill>
                <a:ea typeface="+mj-lt"/>
                <a:cs typeface="+mj-lt"/>
              </a:rPr>
              <a:t>designed to provide bidirectional drive currents of up to 600-mA at voltages from 4.5 V to 36 V</a:t>
            </a:r>
            <a:r>
              <a:rPr lang="en-US">
                <a:solidFill>
                  <a:srgbClr val="FFFFFF"/>
                </a:solidFill>
                <a:ea typeface="+mj-lt"/>
                <a:cs typeface="+mj-lt"/>
              </a:rPr>
              <a:t>. Both devices are designed to drive inductive loads such as relays, solenoids, DC and bipolar stepping motors, as well as other high-current/high-voltage loads in positive-supply applications.</a:t>
            </a:r>
            <a:endParaRPr lang="en-US">
              <a:solidFill>
                <a:srgbClr val="FFFFFF"/>
              </a:solidFill>
            </a:endParaRPr>
          </a:p>
        </p:txBody>
      </p:sp>
      <p:sp>
        <p:nvSpPr>
          <p:cNvPr id="12"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a:extLst>
              <a:ext uri="{FF2B5EF4-FFF2-40B4-BE49-F238E27FC236}">
                <a16:creationId xmlns:a16="http://schemas.microsoft.com/office/drawing/2014/main" id="{1A07C47E-A05D-6CFD-0287-E94492DDFDC6}"/>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25180" r="26511"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5" name="TextBox 4">
            <a:extLst>
              <a:ext uri="{FF2B5EF4-FFF2-40B4-BE49-F238E27FC236}">
                <a16:creationId xmlns:a16="http://schemas.microsoft.com/office/drawing/2014/main" id="{4281877B-89C6-60D3-83CA-744423B66DC0}"/>
              </a:ext>
            </a:extLst>
          </p:cNvPr>
          <p:cNvSpPr txBox="1"/>
          <p:nvPr/>
        </p:nvSpPr>
        <p:spPr>
          <a:xfrm>
            <a:off x="9490619" y="6657945"/>
            <a:ext cx="2701381"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BY-SA</a:t>
            </a:r>
            <a:r>
              <a:rPr lang="en-US" sz="700">
                <a:solidFill>
                  <a:srgbClr val="FFFFFF"/>
                </a:solidFill>
              </a:rPr>
              <a:t>.</a:t>
            </a:r>
          </a:p>
        </p:txBody>
      </p:sp>
    </p:spTree>
    <p:extLst>
      <p:ext uri="{BB962C8B-B14F-4D97-AF65-F5344CB8AC3E}">
        <p14:creationId xmlns:p14="http://schemas.microsoft.com/office/powerpoint/2010/main" val="467594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8A3C342-1D03-412F-8DD3-BF519E8E0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005BF0C8-1B31-C5BB-C8BF-6B87A8C10DD7}"/>
              </a:ext>
            </a:extLst>
          </p:cNvPr>
          <p:cNvSpPr>
            <a:spLocks noGrp="1"/>
          </p:cNvSpPr>
          <p:nvPr>
            <p:ph type="title"/>
          </p:nvPr>
        </p:nvSpPr>
        <p:spPr>
          <a:xfrm>
            <a:off x="648930" y="629266"/>
            <a:ext cx="6188190" cy="1622321"/>
          </a:xfrm>
        </p:spPr>
        <p:txBody>
          <a:bodyPr>
            <a:normAutofit/>
          </a:bodyPr>
          <a:lstStyle/>
          <a:p>
            <a:r>
              <a:rPr lang="en-US">
                <a:solidFill>
                  <a:srgbClr val="EBEBEB"/>
                </a:solidFill>
                <a:ea typeface="+mj-lt"/>
                <a:cs typeface="+mj-lt"/>
              </a:rPr>
              <a:t>autonomous car components</a:t>
            </a:r>
          </a:p>
          <a:p>
            <a:endParaRPr lang="en-US">
              <a:solidFill>
                <a:srgbClr val="EBEBEB"/>
              </a:solidFill>
              <a:ea typeface="+mj-lt"/>
              <a:cs typeface="+mj-lt"/>
            </a:endParaRPr>
          </a:p>
          <a:p>
            <a:endParaRPr lang="en-US">
              <a:solidFill>
                <a:srgbClr val="EBEBEB"/>
              </a:solidFill>
            </a:endParaRPr>
          </a:p>
        </p:txBody>
      </p:sp>
      <p:sp>
        <p:nvSpPr>
          <p:cNvPr id="3" name="Content Placeholder 2">
            <a:extLst>
              <a:ext uri="{FF2B5EF4-FFF2-40B4-BE49-F238E27FC236}">
                <a16:creationId xmlns:a16="http://schemas.microsoft.com/office/drawing/2014/main" id="{FB93E4C5-FA20-9F07-CF4C-DD97B3CCE22C}"/>
              </a:ext>
            </a:extLst>
          </p:cNvPr>
          <p:cNvSpPr>
            <a:spLocks noGrp="1"/>
          </p:cNvSpPr>
          <p:nvPr>
            <p:ph idx="1"/>
          </p:nvPr>
        </p:nvSpPr>
        <p:spPr>
          <a:xfrm>
            <a:off x="648930" y="2438400"/>
            <a:ext cx="6188189" cy="3785419"/>
          </a:xfrm>
        </p:spPr>
        <p:txBody>
          <a:bodyPr vert="horz" lIns="91440" tIns="45720" rIns="91440" bIns="45720" rtlCol="0">
            <a:normAutofit/>
          </a:bodyPr>
          <a:lstStyle/>
          <a:p>
            <a:r>
              <a:rPr lang="en-US">
                <a:solidFill>
                  <a:srgbClr val="FFFFFF"/>
                </a:solidFill>
              </a:rPr>
              <a:t>Motors , caster wheel and chassis</a:t>
            </a:r>
          </a:p>
        </p:txBody>
      </p:sp>
      <p:sp>
        <p:nvSpPr>
          <p:cNvPr id="18"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7" name="Picture 7">
            <a:extLst>
              <a:ext uri="{FF2B5EF4-FFF2-40B4-BE49-F238E27FC236}">
                <a16:creationId xmlns:a16="http://schemas.microsoft.com/office/drawing/2014/main" id="{85BE0C14-5A44-5237-015E-7404D9C9E246}"/>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t="16524" r="-1" b="14371"/>
          <a:stretch/>
        </p:blipFill>
        <p:spPr>
          <a:xfrm>
            <a:off x="7230352" y="2"/>
            <a:ext cx="4962068" cy="3428999"/>
          </a:xfrm>
          <a:custGeom>
            <a:avLst/>
            <a:gdLst/>
            <a:ahLst/>
            <a:cxnLst/>
            <a:rect l="l" t="t" r="r" b="b"/>
            <a:pathLst>
              <a:path w="4962068" h="3428999">
                <a:moveTo>
                  <a:pt x="0" y="0"/>
                </a:moveTo>
                <a:lnTo>
                  <a:pt x="1343538" y="0"/>
                </a:lnTo>
                <a:lnTo>
                  <a:pt x="1343538" y="1"/>
                </a:lnTo>
                <a:lnTo>
                  <a:pt x="4962068" y="1"/>
                </a:lnTo>
                <a:lnTo>
                  <a:pt x="4962067" y="3428999"/>
                </a:lnTo>
                <a:lnTo>
                  <a:pt x="250957" y="3428999"/>
                </a:lnTo>
                <a:lnTo>
                  <a:pt x="250957" y="3343961"/>
                </a:lnTo>
                <a:lnTo>
                  <a:pt x="251965" y="3201315"/>
                </a:lnTo>
                <a:lnTo>
                  <a:pt x="250957" y="3057297"/>
                </a:lnTo>
                <a:lnTo>
                  <a:pt x="248940" y="2911221"/>
                </a:lnTo>
                <a:lnTo>
                  <a:pt x="247091" y="2765146"/>
                </a:lnTo>
                <a:lnTo>
                  <a:pt x="243057" y="2617013"/>
                </a:lnTo>
                <a:lnTo>
                  <a:pt x="238855" y="2467509"/>
                </a:lnTo>
                <a:lnTo>
                  <a:pt x="233980" y="2318004"/>
                </a:lnTo>
                <a:lnTo>
                  <a:pt x="227089" y="2167128"/>
                </a:lnTo>
                <a:lnTo>
                  <a:pt x="218852" y="2014881"/>
                </a:lnTo>
                <a:lnTo>
                  <a:pt x="210952" y="1861947"/>
                </a:lnTo>
                <a:lnTo>
                  <a:pt x="200867" y="1709014"/>
                </a:lnTo>
                <a:lnTo>
                  <a:pt x="188764" y="1554023"/>
                </a:lnTo>
                <a:lnTo>
                  <a:pt x="176662" y="1401090"/>
                </a:lnTo>
                <a:lnTo>
                  <a:pt x="162710" y="1245413"/>
                </a:lnTo>
                <a:lnTo>
                  <a:pt x="147414" y="1089051"/>
                </a:lnTo>
                <a:lnTo>
                  <a:pt x="131278" y="934746"/>
                </a:lnTo>
                <a:lnTo>
                  <a:pt x="112452" y="778383"/>
                </a:lnTo>
                <a:lnTo>
                  <a:pt x="92281" y="622707"/>
                </a:lnTo>
                <a:lnTo>
                  <a:pt x="72278" y="466344"/>
                </a:lnTo>
                <a:lnTo>
                  <a:pt x="48914" y="310668"/>
                </a:lnTo>
                <a:lnTo>
                  <a:pt x="25045" y="155677"/>
                </a:lnTo>
                <a:close/>
              </a:path>
            </a:pathLst>
          </a:custGeom>
        </p:spPr>
      </p:pic>
      <p:pic>
        <p:nvPicPr>
          <p:cNvPr id="10" name="Picture 10" descr="A picture containing indoor, tool&#10;&#10;Description automatically generated">
            <a:extLst>
              <a:ext uri="{FF2B5EF4-FFF2-40B4-BE49-F238E27FC236}">
                <a16:creationId xmlns:a16="http://schemas.microsoft.com/office/drawing/2014/main" id="{F9FEE025-9A27-A2AC-690E-2BE9A0A7A3E6}"/>
              </a:ext>
            </a:extLst>
          </p:cNvPr>
          <p:cNvPicPr>
            <a:picLocks noChangeAspect="1"/>
          </p:cNvPicPr>
          <p:nvPr/>
        </p:nvPicPr>
        <p:blipFill rotWithShape="1">
          <a:blip r:embed="rId5">
            <a:extLst>
              <a:ext uri="{837473B0-CC2E-450A-ABE3-18F120FF3D39}">
                <a1611:picAttrSrcUrl xmlns:a1611="http://schemas.microsoft.com/office/drawing/2016/11/main" xmlns="" r:id="rId6"/>
              </a:ext>
            </a:extLst>
          </a:blip>
          <a:srcRect l="12429" r="4706" b="1"/>
          <a:stretch/>
        </p:blipFill>
        <p:spPr>
          <a:xfrm>
            <a:off x="7228756" y="3428997"/>
            <a:ext cx="4963244" cy="3429002"/>
          </a:xfrm>
          <a:custGeom>
            <a:avLst/>
            <a:gdLst/>
            <a:ahLst/>
            <a:cxnLst/>
            <a:rect l="l" t="t" r="r" b="b"/>
            <a:pathLst>
              <a:path w="4963244" h="3429002">
                <a:moveTo>
                  <a:pt x="252134" y="0"/>
                </a:moveTo>
                <a:lnTo>
                  <a:pt x="4963244" y="0"/>
                </a:lnTo>
                <a:lnTo>
                  <a:pt x="4963244" y="3429002"/>
                </a:lnTo>
                <a:lnTo>
                  <a:pt x="900697" y="3429002"/>
                </a:lnTo>
                <a:lnTo>
                  <a:pt x="900697" y="3429001"/>
                </a:lnTo>
                <a:lnTo>
                  <a:pt x="0" y="3429001"/>
                </a:lnTo>
                <a:lnTo>
                  <a:pt x="5883" y="3388539"/>
                </a:lnTo>
                <a:lnTo>
                  <a:pt x="23196" y="3269895"/>
                </a:lnTo>
                <a:lnTo>
                  <a:pt x="35299" y="3183484"/>
                </a:lnTo>
                <a:lnTo>
                  <a:pt x="48073" y="3080614"/>
                </a:lnTo>
                <a:lnTo>
                  <a:pt x="63369" y="2958542"/>
                </a:lnTo>
                <a:lnTo>
                  <a:pt x="79506" y="2823439"/>
                </a:lnTo>
                <a:lnTo>
                  <a:pt x="96483" y="2671192"/>
                </a:lnTo>
                <a:lnTo>
                  <a:pt x="114469" y="2505228"/>
                </a:lnTo>
                <a:lnTo>
                  <a:pt x="132454" y="2324863"/>
                </a:lnTo>
                <a:lnTo>
                  <a:pt x="150776" y="2132839"/>
                </a:lnTo>
                <a:lnTo>
                  <a:pt x="167753" y="1925727"/>
                </a:lnTo>
                <a:lnTo>
                  <a:pt x="184058" y="1709014"/>
                </a:lnTo>
                <a:lnTo>
                  <a:pt x="198849" y="1479957"/>
                </a:lnTo>
                <a:lnTo>
                  <a:pt x="212969" y="1241299"/>
                </a:lnTo>
                <a:lnTo>
                  <a:pt x="226248" y="992353"/>
                </a:lnTo>
                <a:lnTo>
                  <a:pt x="230955" y="864794"/>
                </a:lnTo>
                <a:lnTo>
                  <a:pt x="236165" y="734493"/>
                </a:lnTo>
                <a:lnTo>
                  <a:pt x="241040" y="602134"/>
                </a:lnTo>
                <a:lnTo>
                  <a:pt x="244234" y="469088"/>
                </a:lnTo>
                <a:lnTo>
                  <a:pt x="247091" y="333300"/>
                </a:lnTo>
                <a:lnTo>
                  <a:pt x="250117" y="196140"/>
                </a:lnTo>
                <a:lnTo>
                  <a:pt x="252134" y="56237"/>
                </a:lnTo>
                <a:close/>
              </a:path>
            </a:pathLst>
          </a:custGeom>
        </p:spPr>
      </p:pic>
      <p:sp>
        <p:nvSpPr>
          <p:cNvPr id="8" name="TextBox 7">
            <a:extLst>
              <a:ext uri="{FF2B5EF4-FFF2-40B4-BE49-F238E27FC236}">
                <a16:creationId xmlns:a16="http://schemas.microsoft.com/office/drawing/2014/main" id="{024A8C89-10C9-7614-3A89-EF1275FFE414}"/>
              </a:ext>
            </a:extLst>
          </p:cNvPr>
          <p:cNvSpPr txBox="1"/>
          <p:nvPr/>
        </p:nvSpPr>
        <p:spPr>
          <a:xfrm>
            <a:off x="9320701" y="6870700"/>
            <a:ext cx="287129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xmlns="" val="tx"/>
                    </a:ext>
                  </a:extLst>
                </a:hlinkClick>
              </a:rPr>
              <a:t>CC BY-SA-NC</a:t>
            </a:r>
            <a:r>
              <a:rPr lang="en-US" sz="700">
                <a:solidFill>
                  <a:srgbClr val="FFFFFF"/>
                </a:solidFill>
              </a:rPr>
              <a:t>.</a:t>
            </a:r>
          </a:p>
        </p:txBody>
      </p:sp>
      <p:sp>
        <p:nvSpPr>
          <p:cNvPr id="11" name="TextBox 10">
            <a:extLst>
              <a:ext uri="{FF2B5EF4-FFF2-40B4-BE49-F238E27FC236}">
                <a16:creationId xmlns:a16="http://schemas.microsoft.com/office/drawing/2014/main" id="{5FA50B59-011E-B03A-7326-D6D36048A0D1}"/>
              </a:ext>
            </a:extLst>
          </p:cNvPr>
          <p:cNvSpPr txBox="1"/>
          <p:nvPr/>
        </p:nvSpPr>
        <p:spPr>
          <a:xfrm>
            <a:off x="6436702" y="6870700"/>
            <a:ext cx="287129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6">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xmlns="" val="tx"/>
                    </a:ext>
                  </a:extLst>
                </a:hlinkClick>
              </a:rPr>
              <a:t>CC BY-SA-NC</a:t>
            </a:r>
            <a:r>
              <a:rPr lang="en-US" sz="700">
                <a:solidFill>
                  <a:srgbClr val="FFFFFF"/>
                </a:solidFill>
              </a:rPr>
              <a:t>.</a:t>
            </a:r>
          </a:p>
        </p:txBody>
      </p:sp>
    </p:spTree>
    <p:extLst>
      <p:ext uri="{BB962C8B-B14F-4D97-AF65-F5344CB8AC3E}">
        <p14:creationId xmlns:p14="http://schemas.microsoft.com/office/powerpoint/2010/main" val="3558224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FA8FD-7C36-E1DC-8584-8588AE3E4344}"/>
              </a:ext>
            </a:extLst>
          </p:cNvPr>
          <p:cNvSpPr>
            <a:spLocks noGrp="1"/>
          </p:cNvSpPr>
          <p:nvPr>
            <p:ph type="title"/>
          </p:nvPr>
        </p:nvSpPr>
        <p:spPr/>
        <p:txBody>
          <a:bodyPr/>
          <a:lstStyle/>
          <a:p>
            <a:r>
              <a:rPr lang="en-US" dirty="0">
                <a:ea typeface="+mj-lt"/>
                <a:cs typeface="+mj-lt"/>
              </a:rPr>
              <a:t>What are the challenges with autonomous cars?</a:t>
            </a:r>
          </a:p>
          <a:p>
            <a:endParaRPr lang="en-US" dirty="0">
              <a:ea typeface="+mj-lt"/>
              <a:cs typeface="+mj-lt"/>
            </a:endParaRPr>
          </a:p>
          <a:p>
            <a:endParaRPr lang="en-US" dirty="0"/>
          </a:p>
        </p:txBody>
      </p:sp>
      <p:sp>
        <p:nvSpPr>
          <p:cNvPr id="3" name="Content Placeholder 2">
            <a:extLst>
              <a:ext uri="{FF2B5EF4-FFF2-40B4-BE49-F238E27FC236}">
                <a16:creationId xmlns:a16="http://schemas.microsoft.com/office/drawing/2014/main" id="{640B68C2-D82F-4E6D-9B3D-EC75D3791F13}"/>
              </a:ext>
            </a:extLst>
          </p:cNvPr>
          <p:cNvSpPr>
            <a:spLocks noGrp="1"/>
          </p:cNvSpPr>
          <p:nvPr>
            <p:ph idx="1"/>
          </p:nvPr>
        </p:nvSpPr>
        <p:spPr/>
        <p:txBody>
          <a:bodyPr vert="horz" lIns="91440" tIns="45720" rIns="91440" bIns="45720" rtlCol="0" anchor="t">
            <a:normAutofit/>
          </a:bodyPr>
          <a:lstStyle/>
          <a:p>
            <a:r>
              <a:rPr lang="en-US" dirty="0">
                <a:ea typeface="+mj-lt"/>
                <a:cs typeface="+mj-lt"/>
              </a:rPr>
              <a:t>Fully autonomous  cars are undergoing testing in several pockets of the world, but none are yet available to the general public. We’re still years away from that. The challenges range from the technological and legislative to the environmental and philosophical. Here are just some of the unknowns.</a:t>
            </a:r>
          </a:p>
          <a:p>
            <a:pPr>
              <a:buClr>
                <a:srgbClr val="8AD0D6"/>
              </a:buClr>
            </a:pPr>
            <a:r>
              <a:rPr lang="en-US" b="1" dirty="0">
                <a:ea typeface="+mj-lt"/>
                <a:cs typeface="+mj-lt"/>
              </a:rPr>
              <a:t>Lidar and Radar</a:t>
            </a:r>
            <a:endParaRPr lang="en-US" dirty="0"/>
          </a:p>
          <a:p>
            <a:pPr>
              <a:buClr>
                <a:srgbClr val="8AD0D6"/>
              </a:buClr>
            </a:pPr>
            <a:r>
              <a:rPr lang="en-US" dirty="0">
                <a:ea typeface="+mj-lt"/>
                <a:cs typeface="+mj-lt"/>
              </a:rPr>
              <a:t>Lidar is expensive and is still trying to strike the right balance between range and resolution. If multiple autonomous cars were to drive on the same road, would their lidar signals interfere with one another? And if multiple radio frequencies are available, will the frequency range be enough to support mass production of autonomous cars?</a:t>
            </a:r>
            <a:endParaRPr lang="en-US" dirty="0"/>
          </a:p>
          <a:p>
            <a:pPr>
              <a:buClr>
                <a:srgbClr val="8AD0D6"/>
              </a:buClr>
            </a:pPr>
            <a:endParaRPr lang="en-US" dirty="0"/>
          </a:p>
        </p:txBody>
      </p:sp>
    </p:spTree>
    <p:extLst>
      <p:ext uri="{BB962C8B-B14F-4D97-AF65-F5344CB8AC3E}">
        <p14:creationId xmlns:p14="http://schemas.microsoft.com/office/powerpoint/2010/main" val="3377761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8A3C342-1D03-412F-8DD3-BF519E8E0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566226-B9BF-E123-E47B-D9EDC5DC81BC}"/>
              </a:ext>
            </a:extLst>
          </p:cNvPr>
          <p:cNvSpPr>
            <a:spLocks noGrp="1"/>
          </p:cNvSpPr>
          <p:nvPr>
            <p:ph type="title"/>
          </p:nvPr>
        </p:nvSpPr>
        <p:spPr>
          <a:xfrm>
            <a:off x="648930" y="629266"/>
            <a:ext cx="6188190" cy="1622321"/>
          </a:xfrm>
        </p:spPr>
        <p:txBody>
          <a:bodyPr>
            <a:normAutofit/>
          </a:bodyPr>
          <a:lstStyle/>
          <a:p>
            <a:pPr>
              <a:lnSpc>
                <a:spcPct val="90000"/>
              </a:lnSpc>
            </a:pPr>
            <a:r>
              <a:rPr lang="en-US" sz="3300" dirty="0">
                <a:solidFill>
                  <a:srgbClr val="EBEBEB"/>
                </a:solidFill>
              </a:rPr>
              <a:t>What are the challenges with autonomous cars?</a:t>
            </a:r>
            <a:endParaRPr lang="en-US" sz="3300" dirty="0">
              <a:solidFill>
                <a:srgbClr val="EBEBEB"/>
              </a:solidFill>
              <a:ea typeface="+mj-lt"/>
              <a:cs typeface="+mj-lt"/>
            </a:endParaRPr>
          </a:p>
          <a:p>
            <a:pPr>
              <a:lnSpc>
                <a:spcPct val="90000"/>
              </a:lnSpc>
            </a:pPr>
            <a:endParaRPr lang="en-US" sz="3300">
              <a:solidFill>
                <a:srgbClr val="EBEBEB"/>
              </a:solidFill>
            </a:endParaRPr>
          </a:p>
        </p:txBody>
      </p:sp>
      <p:sp>
        <p:nvSpPr>
          <p:cNvPr id="3" name="Content Placeholder 2">
            <a:extLst>
              <a:ext uri="{FF2B5EF4-FFF2-40B4-BE49-F238E27FC236}">
                <a16:creationId xmlns:a16="http://schemas.microsoft.com/office/drawing/2014/main" id="{3C07B54E-1DB1-6C32-88FB-935FD332519C}"/>
              </a:ext>
            </a:extLst>
          </p:cNvPr>
          <p:cNvSpPr>
            <a:spLocks noGrp="1"/>
          </p:cNvSpPr>
          <p:nvPr>
            <p:ph idx="1"/>
          </p:nvPr>
        </p:nvSpPr>
        <p:spPr>
          <a:xfrm>
            <a:off x="648930" y="2438400"/>
            <a:ext cx="6188189" cy="3785419"/>
          </a:xfrm>
        </p:spPr>
        <p:txBody>
          <a:bodyPr vert="horz" lIns="91440" tIns="45720" rIns="91440" bIns="45720" rtlCol="0">
            <a:normAutofit/>
          </a:bodyPr>
          <a:lstStyle/>
          <a:p>
            <a:r>
              <a:rPr lang="en-US" b="1">
                <a:solidFill>
                  <a:srgbClr val="FFFFFF"/>
                </a:solidFill>
                <a:ea typeface="+mj-lt"/>
                <a:cs typeface="+mj-lt"/>
              </a:rPr>
              <a:t>Weather Conditions</a:t>
            </a:r>
            <a:endParaRPr lang="en-US">
              <a:solidFill>
                <a:srgbClr val="FFFFFF"/>
              </a:solidFill>
            </a:endParaRPr>
          </a:p>
          <a:p>
            <a:pPr>
              <a:buClr>
                <a:srgbClr val="8AD0D6"/>
              </a:buClr>
            </a:pPr>
            <a:r>
              <a:rPr lang="en-US">
                <a:solidFill>
                  <a:srgbClr val="FFFFFF"/>
                </a:solidFill>
                <a:ea typeface="+mj-lt"/>
                <a:cs typeface="+mj-lt"/>
              </a:rPr>
              <a:t>What happens when an autonomous car drives</a:t>
            </a:r>
            <a:r>
              <a:rPr lang="en-US" b="1">
                <a:solidFill>
                  <a:srgbClr val="FFFFFF"/>
                </a:solidFill>
                <a:ea typeface="+mj-lt"/>
                <a:cs typeface="+mj-lt"/>
              </a:rPr>
              <a:t> </a:t>
            </a:r>
            <a:r>
              <a:rPr lang="en-US">
                <a:solidFill>
                  <a:srgbClr val="FFFFFF"/>
                </a:solidFill>
                <a:ea typeface="+mj-lt"/>
                <a:cs typeface="+mj-lt"/>
              </a:rPr>
              <a:t>in heavy precipitation? If there’s a layer of snow on the road, lane dividers disappear. How will the cameras and sensors track lane markings if the markings are obscured by water, oil, ice, or debris?</a:t>
            </a:r>
            <a:endParaRPr lang="en-US">
              <a:solidFill>
                <a:srgbClr val="FFFFFF"/>
              </a:solidFill>
            </a:endParaRPr>
          </a:p>
          <a:p>
            <a:pPr>
              <a:buClr>
                <a:srgbClr val="8AD0D6"/>
              </a:buClr>
            </a:pPr>
            <a:endParaRPr lang="en-US">
              <a:solidFill>
                <a:srgbClr val="FFFFFF"/>
              </a:solidFill>
            </a:endParaRPr>
          </a:p>
        </p:txBody>
      </p:sp>
      <p:sp>
        <p:nvSpPr>
          <p:cNvPr id="13"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5">
            <a:extLst>
              <a:ext uri="{FF2B5EF4-FFF2-40B4-BE49-F238E27FC236}">
                <a16:creationId xmlns:a16="http://schemas.microsoft.com/office/drawing/2014/main" id="{128EE742-4251-A267-73A8-1CAD3B8E6824}"/>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25554" r="18359"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6" name="TextBox 5">
            <a:extLst>
              <a:ext uri="{FF2B5EF4-FFF2-40B4-BE49-F238E27FC236}">
                <a16:creationId xmlns:a16="http://schemas.microsoft.com/office/drawing/2014/main" id="{6BE53DE9-C5F6-A272-BCC8-39B849FCFB08}"/>
              </a:ext>
            </a:extLst>
          </p:cNvPr>
          <p:cNvSpPr txBox="1"/>
          <p:nvPr/>
        </p:nvSpPr>
        <p:spPr>
          <a:xfrm>
            <a:off x="9468177" y="6657945"/>
            <a:ext cx="2723823"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BY-ND</a:t>
            </a:r>
            <a:r>
              <a:rPr lang="en-US" sz="700">
                <a:solidFill>
                  <a:srgbClr val="FFFFFF"/>
                </a:solidFill>
              </a:rPr>
              <a:t>.</a:t>
            </a:r>
          </a:p>
        </p:txBody>
      </p:sp>
    </p:spTree>
    <p:extLst>
      <p:ext uri="{BB962C8B-B14F-4D97-AF65-F5344CB8AC3E}">
        <p14:creationId xmlns:p14="http://schemas.microsoft.com/office/powerpoint/2010/main" val="2640403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8A3C342-1D03-412F-8DD3-BF519E8E0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38BEF7-B5A2-C558-70C9-08BB38CC5501}"/>
              </a:ext>
            </a:extLst>
          </p:cNvPr>
          <p:cNvSpPr>
            <a:spLocks noGrp="1"/>
          </p:cNvSpPr>
          <p:nvPr>
            <p:ph type="title"/>
          </p:nvPr>
        </p:nvSpPr>
        <p:spPr>
          <a:xfrm>
            <a:off x="648930" y="629266"/>
            <a:ext cx="6188190" cy="1622321"/>
          </a:xfrm>
        </p:spPr>
        <p:txBody>
          <a:bodyPr>
            <a:normAutofit/>
          </a:bodyPr>
          <a:lstStyle/>
          <a:p>
            <a:pPr>
              <a:lnSpc>
                <a:spcPct val="90000"/>
              </a:lnSpc>
            </a:pPr>
            <a:r>
              <a:rPr lang="en-US" sz="3300">
                <a:solidFill>
                  <a:srgbClr val="EBEBEB"/>
                </a:solidFill>
              </a:rPr>
              <a:t>What are the challenges with autonomous cars?</a:t>
            </a:r>
          </a:p>
        </p:txBody>
      </p:sp>
      <p:sp>
        <p:nvSpPr>
          <p:cNvPr id="3" name="Content Placeholder 2">
            <a:extLst>
              <a:ext uri="{FF2B5EF4-FFF2-40B4-BE49-F238E27FC236}">
                <a16:creationId xmlns:a16="http://schemas.microsoft.com/office/drawing/2014/main" id="{50759FF3-BD57-BB02-2B4B-C7125F56CCE0}"/>
              </a:ext>
            </a:extLst>
          </p:cNvPr>
          <p:cNvSpPr>
            <a:spLocks noGrp="1"/>
          </p:cNvSpPr>
          <p:nvPr>
            <p:ph idx="1"/>
          </p:nvPr>
        </p:nvSpPr>
        <p:spPr>
          <a:xfrm>
            <a:off x="648930" y="2438400"/>
            <a:ext cx="6188189" cy="3785419"/>
          </a:xfrm>
        </p:spPr>
        <p:txBody>
          <a:bodyPr vert="horz" lIns="91440" tIns="45720" rIns="91440" bIns="45720" rtlCol="0">
            <a:normAutofit/>
          </a:bodyPr>
          <a:lstStyle/>
          <a:p>
            <a:r>
              <a:rPr lang="en-US" b="1">
                <a:solidFill>
                  <a:srgbClr val="FFFFFF"/>
                </a:solidFill>
                <a:ea typeface="+mj-lt"/>
                <a:cs typeface="+mj-lt"/>
              </a:rPr>
              <a:t>Traffic Conditions and Laws</a:t>
            </a:r>
            <a:endParaRPr lang="en-US">
              <a:solidFill>
                <a:srgbClr val="FFFFFF"/>
              </a:solidFill>
            </a:endParaRPr>
          </a:p>
          <a:p>
            <a:pPr>
              <a:buClr>
                <a:srgbClr val="8AD0D6"/>
              </a:buClr>
            </a:pPr>
            <a:r>
              <a:rPr lang="en-US">
                <a:solidFill>
                  <a:srgbClr val="FFFFFF"/>
                </a:solidFill>
                <a:ea typeface="+mj-lt"/>
                <a:cs typeface="+mj-lt"/>
              </a:rPr>
              <a:t>Will autonomous cars have trouble in tunnels or on bridges? How will they do in bumper-to-bumper traffic? Will autonomous cars be relegated to a specific lane? Will they be granted carpool lane access? And what about the fleet of legacy cars still sharing the roadways for the next 20 or 30 years?</a:t>
            </a:r>
            <a:endParaRPr lang="en-US">
              <a:solidFill>
                <a:srgbClr val="FFFFFF"/>
              </a:solidFill>
            </a:endParaRPr>
          </a:p>
          <a:p>
            <a:pPr>
              <a:buClr>
                <a:srgbClr val="8AD0D6"/>
              </a:buClr>
            </a:pPr>
            <a:endParaRPr lang="en-US">
              <a:solidFill>
                <a:srgbClr val="FFFFFF"/>
              </a:solidFill>
            </a:endParaRPr>
          </a:p>
        </p:txBody>
      </p:sp>
      <p:sp>
        <p:nvSpPr>
          <p:cNvPr id="12"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descr="A picture containing scene, way, road, outdoor&#10;&#10;Description automatically generated">
            <a:extLst>
              <a:ext uri="{FF2B5EF4-FFF2-40B4-BE49-F238E27FC236}">
                <a16:creationId xmlns:a16="http://schemas.microsoft.com/office/drawing/2014/main" id="{03305BFE-D1DA-5DEA-1540-1654B8219C98}"/>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26497" r="25194"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5" name="TextBox 4">
            <a:extLst>
              <a:ext uri="{FF2B5EF4-FFF2-40B4-BE49-F238E27FC236}">
                <a16:creationId xmlns:a16="http://schemas.microsoft.com/office/drawing/2014/main" id="{1B243CBA-F5E4-D9DF-71D4-52984EEC6CE8}"/>
              </a:ext>
            </a:extLst>
          </p:cNvPr>
          <p:cNvSpPr txBox="1"/>
          <p:nvPr/>
        </p:nvSpPr>
        <p:spPr>
          <a:xfrm>
            <a:off x="9631684" y="6657945"/>
            <a:ext cx="2560316"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a:t>
            </a:r>
            <a:r>
              <a:rPr lang="en-US" sz="700">
                <a:solidFill>
                  <a:srgbClr val="FFFFFF"/>
                </a:solidFill>
              </a:rPr>
              <a:t>.</a:t>
            </a:r>
          </a:p>
        </p:txBody>
      </p:sp>
    </p:spTree>
    <p:extLst>
      <p:ext uri="{BB962C8B-B14F-4D97-AF65-F5344CB8AC3E}">
        <p14:creationId xmlns:p14="http://schemas.microsoft.com/office/powerpoint/2010/main" val="4158194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A7585-5F7A-E818-769D-3F07D9D1D6A1}"/>
              </a:ext>
            </a:extLst>
          </p:cNvPr>
          <p:cNvSpPr>
            <a:spLocks noGrp="1"/>
          </p:cNvSpPr>
          <p:nvPr>
            <p:ph type="title"/>
          </p:nvPr>
        </p:nvSpPr>
        <p:spPr>
          <a:xfrm>
            <a:off x="648930" y="629266"/>
            <a:ext cx="9252154" cy="1223983"/>
          </a:xfrm>
        </p:spPr>
        <p:txBody>
          <a:bodyPr>
            <a:normAutofit/>
          </a:bodyPr>
          <a:lstStyle/>
          <a:p>
            <a:pPr>
              <a:lnSpc>
                <a:spcPct val="90000"/>
              </a:lnSpc>
            </a:pPr>
            <a:r>
              <a:rPr lang="en-US" sz="3900"/>
              <a:t>What are the challenges with autonomous cars?</a:t>
            </a:r>
            <a:endParaRPr lang="en-US" sz="3900">
              <a:ea typeface="+mj-lt"/>
              <a:cs typeface="+mj-lt"/>
            </a:endParaRPr>
          </a:p>
          <a:p>
            <a:pPr>
              <a:lnSpc>
                <a:spcPct val="90000"/>
              </a:lnSpc>
            </a:pPr>
            <a:endParaRPr lang="en-US" sz="3900"/>
          </a:p>
        </p:txBody>
      </p:sp>
      <p:sp>
        <p:nvSpPr>
          <p:cNvPr id="3" name="Content Placeholder 2">
            <a:extLst>
              <a:ext uri="{FF2B5EF4-FFF2-40B4-BE49-F238E27FC236}">
                <a16:creationId xmlns:a16="http://schemas.microsoft.com/office/drawing/2014/main" id="{5034ACA4-4804-9B51-F84A-F25FA3089606}"/>
              </a:ext>
            </a:extLst>
          </p:cNvPr>
          <p:cNvSpPr>
            <a:spLocks noGrp="1"/>
          </p:cNvSpPr>
          <p:nvPr>
            <p:ph idx="1"/>
          </p:nvPr>
        </p:nvSpPr>
        <p:spPr>
          <a:xfrm>
            <a:off x="1103311" y="2052214"/>
            <a:ext cx="4338409" cy="4196185"/>
          </a:xfrm>
        </p:spPr>
        <p:txBody>
          <a:bodyPr vert="horz" lIns="91440" tIns="45720" rIns="91440" bIns="45720" rtlCol="0">
            <a:normAutofit/>
          </a:bodyPr>
          <a:lstStyle/>
          <a:p>
            <a:r>
              <a:rPr lang="en-US" b="1" dirty="0">
                <a:ea typeface="+mj-lt"/>
                <a:cs typeface="+mj-lt"/>
              </a:rPr>
              <a:t>Accident Liability</a:t>
            </a:r>
            <a:endParaRPr lang="en-US" dirty="0"/>
          </a:p>
          <a:p>
            <a:pPr>
              <a:buClr>
                <a:srgbClr val="8AD0D6"/>
              </a:buClr>
            </a:pPr>
            <a:r>
              <a:rPr lang="en-US" dirty="0">
                <a:ea typeface="+mj-lt"/>
                <a:cs typeface="+mj-lt"/>
              </a:rPr>
              <a:t>Who is liable for accidents caused by an autonomous car? The manufacturer? The human passenger? The latest blueprints suggest that a fully autonomous Level 5 car will not have a dashboard or a steering wheel, so a human passenger would not even have the option to take control of the vehicle in an emergency.</a:t>
            </a:r>
            <a:endParaRPr lang="en-US" dirty="0"/>
          </a:p>
          <a:p>
            <a:pPr>
              <a:buClr>
                <a:srgbClr val="8AD0D6"/>
              </a:buClr>
            </a:pPr>
            <a:endParaRPr lang="en-US" dirty="0"/>
          </a:p>
        </p:txBody>
      </p:sp>
      <p:pic>
        <p:nvPicPr>
          <p:cNvPr id="4" name="Picture 4" descr="A picture containing tool&#10;&#10;Description automatically generated">
            <a:extLst>
              <a:ext uri="{FF2B5EF4-FFF2-40B4-BE49-F238E27FC236}">
                <a16:creationId xmlns:a16="http://schemas.microsoft.com/office/drawing/2014/main" id="{7A5245B4-77F0-FBBA-794D-45EBB16F4922}"/>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6091916" y="2330825"/>
            <a:ext cx="5451627" cy="3638961"/>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66BA569C-0737-81A8-B7F1-A49A58A91071}"/>
              </a:ext>
            </a:extLst>
          </p:cNvPr>
          <p:cNvSpPr txBox="1"/>
          <p:nvPr/>
        </p:nvSpPr>
        <p:spPr>
          <a:xfrm>
            <a:off x="8819720" y="5769731"/>
            <a:ext cx="2723823"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BY-ND</a:t>
            </a:r>
            <a:r>
              <a:rPr lang="en-US" sz="700">
                <a:solidFill>
                  <a:srgbClr val="FFFFFF"/>
                </a:solidFill>
              </a:rPr>
              <a:t>.</a:t>
            </a:r>
          </a:p>
        </p:txBody>
      </p:sp>
    </p:spTree>
    <p:extLst>
      <p:ext uri="{BB962C8B-B14F-4D97-AF65-F5344CB8AC3E}">
        <p14:creationId xmlns:p14="http://schemas.microsoft.com/office/powerpoint/2010/main" val="561317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A0E77-2354-BD50-3056-33A527A67921}"/>
              </a:ext>
            </a:extLst>
          </p:cNvPr>
          <p:cNvSpPr>
            <a:spLocks noGrp="1"/>
          </p:cNvSpPr>
          <p:nvPr>
            <p:ph type="title"/>
          </p:nvPr>
        </p:nvSpPr>
        <p:spPr/>
        <p:txBody>
          <a:bodyPr/>
          <a:lstStyle/>
          <a:p>
            <a:r>
              <a:rPr lang="en-US" dirty="0"/>
              <a:t>What are the challenges with autonomous cars?</a:t>
            </a:r>
            <a:endParaRPr lang="en-US" dirty="0">
              <a:ea typeface="+mj-lt"/>
              <a:cs typeface="+mj-lt"/>
            </a:endParaRPr>
          </a:p>
          <a:p>
            <a:endParaRPr lang="en-US" dirty="0"/>
          </a:p>
        </p:txBody>
      </p:sp>
      <p:sp>
        <p:nvSpPr>
          <p:cNvPr id="3" name="Content Placeholder 2">
            <a:extLst>
              <a:ext uri="{FF2B5EF4-FFF2-40B4-BE49-F238E27FC236}">
                <a16:creationId xmlns:a16="http://schemas.microsoft.com/office/drawing/2014/main" id="{C1D38EFB-CF05-0C2D-83AE-68B087742A38}"/>
              </a:ext>
            </a:extLst>
          </p:cNvPr>
          <p:cNvSpPr>
            <a:spLocks noGrp="1"/>
          </p:cNvSpPr>
          <p:nvPr>
            <p:ph idx="1"/>
          </p:nvPr>
        </p:nvSpPr>
        <p:spPr/>
        <p:txBody>
          <a:bodyPr vert="horz" lIns="91440" tIns="45720" rIns="91440" bIns="45720" rtlCol="0" anchor="t">
            <a:normAutofit/>
          </a:bodyPr>
          <a:lstStyle/>
          <a:p>
            <a:r>
              <a:rPr lang="en-US" b="1" dirty="0">
                <a:ea typeface="+mj-lt"/>
                <a:cs typeface="+mj-lt"/>
              </a:rPr>
              <a:t>Artificial vs. Emotional Intelligence</a:t>
            </a:r>
            <a:endParaRPr lang="en-US" dirty="0"/>
          </a:p>
          <a:p>
            <a:pPr>
              <a:buClr>
                <a:srgbClr val="8AD0D6"/>
              </a:buClr>
            </a:pPr>
            <a:r>
              <a:rPr lang="en-US" dirty="0">
                <a:ea typeface="+mj-lt"/>
                <a:cs typeface="+mj-lt"/>
              </a:rPr>
              <a:t>Human drivers rely on subtle cues and non-verbal communication—like making eye contact with pedestrians or reading the facial expressions and body language of other drivers—to make split-second judgment calls and predict behaviors. Will autonomous cars be able to replicate this connection? Will they have the same life-saving instincts as human drivers?</a:t>
            </a:r>
            <a:endParaRPr lang="en-US" dirty="0"/>
          </a:p>
          <a:p>
            <a:pPr>
              <a:buClr>
                <a:srgbClr val="8AD0D6"/>
              </a:buClr>
            </a:pPr>
            <a:endParaRPr lang="en-US" dirty="0"/>
          </a:p>
        </p:txBody>
      </p:sp>
    </p:spTree>
    <p:extLst>
      <p:ext uri="{BB962C8B-B14F-4D97-AF65-F5344CB8AC3E}">
        <p14:creationId xmlns:p14="http://schemas.microsoft.com/office/powerpoint/2010/main" val="4097339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70" y="200297"/>
            <a:ext cx="8825657" cy="827314"/>
          </a:xfrm>
        </p:spPr>
        <p:txBody>
          <a:bodyPr/>
          <a:lstStyle/>
          <a:p>
            <a:r>
              <a:rPr lang="en-GB" dirty="0" smtClean="0"/>
              <a:t>References:</a:t>
            </a:r>
            <a:endParaRPr lang="en-GB" dirty="0"/>
          </a:p>
        </p:txBody>
      </p:sp>
      <p:sp>
        <p:nvSpPr>
          <p:cNvPr id="3" name="Text Placeholder 2"/>
          <p:cNvSpPr>
            <a:spLocks noGrp="1"/>
          </p:cNvSpPr>
          <p:nvPr>
            <p:ph type="body" idx="1"/>
          </p:nvPr>
        </p:nvSpPr>
        <p:spPr>
          <a:xfrm>
            <a:off x="153470" y="1097281"/>
            <a:ext cx="9827143" cy="5468982"/>
          </a:xfrm>
        </p:spPr>
        <p:txBody>
          <a:bodyPr>
            <a:normAutofit fontScale="25000" lnSpcReduction="20000"/>
          </a:bodyPr>
          <a:lstStyle/>
          <a:p>
            <a:pPr>
              <a:lnSpc>
                <a:spcPct val="120000"/>
              </a:lnSpc>
            </a:pPr>
            <a:r>
              <a:rPr lang="en-GB" sz="4800" dirty="0">
                <a:solidFill>
                  <a:schemeClr val="tx1"/>
                </a:solidFill>
                <a:latin typeface="ff24"/>
              </a:rPr>
              <a:t>Ballay, M., Macurová, Ľ., Kohút, P., Čopiak, M.</a:t>
            </a:r>
            <a:r>
              <a:rPr lang="en-GB" sz="4800" dirty="0">
                <a:solidFill>
                  <a:schemeClr val="tx1"/>
                </a:solidFill>
                <a:latin typeface="ff9"/>
              </a:rPr>
              <a:t>, 2018. Development of road safety status and the evaluation criterion causes of specific traffic </a:t>
            </a:r>
            <a:endParaRPr lang="en-GB" sz="4800" dirty="0">
              <a:solidFill>
                <a:schemeClr val="tx1"/>
              </a:solidFill>
              <a:latin typeface="ff24"/>
            </a:endParaRPr>
          </a:p>
          <a:p>
            <a:pPr>
              <a:lnSpc>
                <a:spcPct val="120000"/>
              </a:lnSpc>
            </a:pPr>
            <a:r>
              <a:rPr lang="en-GB" sz="4800" dirty="0">
                <a:solidFill>
                  <a:schemeClr val="tx1"/>
                </a:solidFill>
                <a:latin typeface="ff9"/>
              </a:rPr>
              <a:t>accidents. In 22nd International Scientific Conference </a:t>
            </a:r>
            <a:r>
              <a:rPr lang="en-GB" sz="4800" dirty="0">
                <a:solidFill>
                  <a:schemeClr val="tx1"/>
                </a:solidFill>
                <a:latin typeface="ff23"/>
              </a:rPr>
              <a:t>–</a:t>
            </a:r>
            <a:r>
              <a:rPr lang="en-GB" sz="4800" dirty="0">
                <a:solidFill>
                  <a:schemeClr val="tx1"/>
                </a:solidFill>
                <a:latin typeface="ff9"/>
              </a:rPr>
              <a:t> Transport Means 2018. 03</a:t>
            </a:r>
            <a:r>
              <a:rPr lang="en-GB" sz="4800" dirty="0">
                <a:solidFill>
                  <a:schemeClr val="tx1"/>
                </a:solidFill>
                <a:latin typeface="ff23"/>
              </a:rPr>
              <a:t>–</a:t>
            </a:r>
            <a:r>
              <a:rPr lang="en-GB" sz="4800" dirty="0">
                <a:solidFill>
                  <a:schemeClr val="tx1"/>
                </a:solidFill>
                <a:latin typeface="ff9"/>
              </a:rPr>
              <a:t>05. October 2018. Kaunas, Lithuania, 765</a:t>
            </a:r>
            <a:r>
              <a:rPr lang="en-GB" sz="4800" dirty="0">
                <a:solidFill>
                  <a:schemeClr val="tx1"/>
                </a:solidFill>
                <a:latin typeface="ff23"/>
              </a:rPr>
              <a:t>–</a:t>
            </a:r>
            <a:r>
              <a:rPr lang="en-GB" sz="4800" dirty="0">
                <a:solidFill>
                  <a:schemeClr val="tx1"/>
                </a:solidFill>
                <a:latin typeface="ff9"/>
              </a:rPr>
              <a:t>770. ISSN </a:t>
            </a:r>
          </a:p>
          <a:p>
            <a:pPr>
              <a:lnSpc>
                <a:spcPct val="120000"/>
              </a:lnSpc>
            </a:pPr>
            <a:r>
              <a:rPr lang="en-GB" sz="4800" dirty="0">
                <a:solidFill>
                  <a:schemeClr val="tx1"/>
                </a:solidFill>
                <a:latin typeface="ff9"/>
              </a:rPr>
              <a:t>1822-296X </a:t>
            </a:r>
          </a:p>
          <a:p>
            <a:pPr>
              <a:lnSpc>
                <a:spcPct val="120000"/>
              </a:lnSpc>
            </a:pPr>
            <a:r>
              <a:rPr lang="en-GB" sz="4800" dirty="0">
                <a:solidFill>
                  <a:schemeClr val="tx1"/>
                </a:solidFill>
                <a:latin typeface="ff9"/>
              </a:rPr>
              <a:t>Stiller, C., Ozguner, U., Redmill, K., 2007. Systems for Safety and Autonomous </a:t>
            </a:r>
            <a:r>
              <a:rPr lang="en-GB" sz="4800" dirty="0" err="1">
                <a:solidFill>
                  <a:schemeClr val="tx1"/>
                </a:solidFill>
                <a:latin typeface="ff9"/>
              </a:rPr>
              <a:t>Behaviors</a:t>
            </a:r>
            <a:r>
              <a:rPr lang="en-GB" sz="4800" dirty="0">
                <a:solidFill>
                  <a:schemeClr val="tx1"/>
                </a:solidFill>
                <a:latin typeface="ff9"/>
              </a:rPr>
              <a:t> in cars: The DARPA challenge experience. </a:t>
            </a:r>
          </a:p>
          <a:p>
            <a:pPr>
              <a:lnSpc>
                <a:spcPct val="120000"/>
              </a:lnSpc>
            </a:pPr>
            <a:r>
              <a:rPr lang="en-GB" sz="4800" dirty="0">
                <a:solidFill>
                  <a:schemeClr val="tx1"/>
                </a:solidFill>
                <a:latin typeface="ff9"/>
              </a:rPr>
              <a:t>Chang, Y.P., Liu, Ch.N., Pei, Z., et al., 2019. New scheme of LiDAR-embedded smart laser headlight for autonomous vehicles. OPTICS </a:t>
            </a:r>
          </a:p>
          <a:p>
            <a:pPr>
              <a:lnSpc>
                <a:spcPct val="120000"/>
              </a:lnSpc>
            </a:pPr>
            <a:r>
              <a:rPr lang="en-GB" sz="4800" dirty="0">
                <a:solidFill>
                  <a:schemeClr val="tx1"/>
                </a:solidFill>
                <a:latin typeface="ff9"/>
              </a:rPr>
              <a:t>EXPRESS 27.20, A1481</a:t>
            </a:r>
            <a:r>
              <a:rPr lang="en-GB" sz="4800" dirty="0">
                <a:solidFill>
                  <a:schemeClr val="tx1"/>
                </a:solidFill>
                <a:latin typeface="ff23"/>
              </a:rPr>
              <a:t>–</a:t>
            </a:r>
            <a:r>
              <a:rPr lang="en-GB" sz="4800" dirty="0">
                <a:solidFill>
                  <a:schemeClr val="tx1"/>
                </a:solidFill>
                <a:latin typeface="ff9"/>
              </a:rPr>
              <a:t>A1489. </a:t>
            </a:r>
          </a:p>
          <a:p>
            <a:pPr>
              <a:lnSpc>
                <a:spcPct val="120000"/>
              </a:lnSpc>
            </a:pPr>
            <a:r>
              <a:rPr lang="en-GB" sz="4800" dirty="0">
                <a:solidFill>
                  <a:schemeClr val="tx1"/>
                </a:solidFill>
                <a:latin typeface="ff9"/>
              </a:rPr>
              <a:t>Gerstmair, M., Melzer, A., Onic, A., et al., 2019. On the Safe Road Toward Autonomous Driving Phase noise monitoring in radar sensors for </a:t>
            </a:r>
          </a:p>
          <a:p>
            <a:pPr>
              <a:lnSpc>
                <a:spcPct val="120000"/>
              </a:lnSpc>
            </a:pPr>
            <a:r>
              <a:rPr lang="en-GB" sz="4800" dirty="0">
                <a:solidFill>
                  <a:schemeClr val="tx1"/>
                </a:solidFill>
                <a:latin typeface="ff9"/>
              </a:rPr>
              <a:t>functional safety compliance. IEEE SIGNAL PROCESSING MAGAZINE 36.5, 60</a:t>
            </a:r>
            <a:r>
              <a:rPr lang="en-GB" sz="4800" dirty="0">
                <a:solidFill>
                  <a:schemeClr val="tx1"/>
                </a:solidFill>
                <a:latin typeface="ff23"/>
              </a:rPr>
              <a:t>–</a:t>
            </a:r>
            <a:r>
              <a:rPr lang="en-GB" sz="4800" dirty="0">
                <a:solidFill>
                  <a:schemeClr val="tx1"/>
                </a:solidFill>
                <a:latin typeface="ff9"/>
              </a:rPr>
              <a:t>70. </a:t>
            </a:r>
          </a:p>
          <a:p>
            <a:pPr>
              <a:lnSpc>
                <a:spcPct val="120000"/>
              </a:lnSpc>
            </a:pPr>
            <a:r>
              <a:rPr lang="en-GB" sz="4800" dirty="0">
                <a:solidFill>
                  <a:schemeClr val="tx1"/>
                </a:solidFill>
                <a:latin typeface="ff9"/>
              </a:rPr>
              <a:t>Jurecki, R., Poliak, M., Jaskiewicz, M., 2017. Young adult drivers: simulated behaviour in a car-following situation, Promet-Traffic &amp; </a:t>
            </a:r>
          </a:p>
          <a:p>
            <a:pPr>
              <a:lnSpc>
                <a:spcPct val="120000"/>
              </a:lnSpc>
            </a:pPr>
            <a:r>
              <a:rPr lang="en-GB" sz="4800" dirty="0">
                <a:solidFill>
                  <a:schemeClr val="tx1"/>
                </a:solidFill>
                <a:latin typeface="ff9"/>
              </a:rPr>
              <a:t>Transportation 29.4, 381</a:t>
            </a:r>
            <a:r>
              <a:rPr lang="en-GB" sz="4800" dirty="0">
                <a:solidFill>
                  <a:schemeClr val="tx1"/>
                </a:solidFill>
                <a:latin typeface="ff23"/>
              </a:rPr>
              <a:t>–</a:t>
            </a:r>
            <a:r>
              <a:rPr lang="en-GB" sz="4800" dirty="0">
                <a:solidFill>
                  <a:schemeClr val="tx1"/>
                </a:solidFill>
                <a:latin typeface="ff9"/>
              </a:rPr>
              <a:t>390. ISSN 0353-5320. </a:t>
            </a:r>
          </a:p>
          <a:p>
            <a:pPr>
              <a:lnSpc>
                <a:spcPct val="120000"/>
              </a:lnSpc>
            </a:pPr>
            <a:r>
              <a:rPr lang="en-GB" sz="4800" dirty="0">
                <a:solidFill>
                  <a:schemeClr val="tx1"/>
                </a:solidFill>
                <a:latin typeface="ff23"/>
              </a:rPr>
              <a:t>Kalašová, A., O</a:t>
            </a:r>
            <a:r>
              <a:rPr lang="en-GB" sz="4800" dirty="0">
                <a:solidFill>
                  <a:schemeClr val="tx1"/>
                </a:solidFill>
                <a:latin typeface="ff24"/>
              </a:rPr>
              <a:t>ndruš, J., Kubíková, S., 2018</a:t>
            </a:r>
            <a:r>
              <a:rPr lang="en-GB" sz="4800" dirty="0">
                <a:solidFill>
                  <a:schemeClr val="tx1"/>
                </a:solidFill>
                <a:latin typeface="ff9"/>
              </a:rPr>
              <a:t>. </a:t>
            </a:r>
            <a:r>
              <a:rPr lang="en-GB" sz="4800" dirty="0">
                <a:solidFill>
                  <a:schemeClr val="tx1"/>
                </a:solidFill>
                <a:latin typeface="ff24"/>
              </a:rPr>
              <a:t>Inteligentné dopravné systémy, 1. </a:t>
            </a:r>
            <a:r>
              <a:rPr lang="en-GB" sz="4800" dirty="0">
                <a:solidFill>
                  <a:schemeClr val="tx1"/>
                </a:solidFill>
                <a:latin typeface="ff9"/>
              </a:rPr>
              <a:t>ed</a:t>
            </a:r>
            <a:r>
              <a:rPr lang="en-GB" sz="4800" dirty="0">
                <a:solidFill>
                  <a:schemeClr val="tx1"/>
                </a:solidFill>
                <a:latin typeface="ff24"/>
              </a:rPr>
              <a:t>. Žilina: Žilinská univerzita v Žiline, </a:t>
            </a:r>
            <a:r>
              <a:rPr lang="en-GB" sz="4800" dirty="0">
                <a:solidFill>
                  <a:schemeClr val="tx1"/>
                </a:solidFill>
                <a:latin typeface="ff9"/>
              </a:rPr>
              <a:t>Slovakia, 302 p. ISBN </a:t>
            </a:r>
            <a:endParaRPr lang="en-GB" sz="4800" dirty="0">
              <a:solidFill>
                <a:schemeClr val="tx1"/>
              </a:solidFill>
              <a:latin typeface="ff23"/>
            </a:endParaRPr>
          </a:p>
          <a:p>
            <a:pPr>
              <a:lnSpc>
                <a:spcPct val="120000"/>
              </a:lnSpc>
            </a:pPr>
            <a:r>
              <a:rPr lang="en-GB" sz="4800" dirty="0">
                <a:solidFill>
                  <a:schemeClr val="tx1"/>
                </a:solidFill>
                <a:latin typeface="ff9"/>
              </a:rPr>
              <a:t>978-80-554-1493-5. </a:t>
            </a:r>
          </a:p>
          <a:p>
            <a:endParaRPr lang="en-GB" dirty="0"/>
          </a:p>
        </p:txBody>
      </p:sp>
    </p:spTree>
    <p:extLst>
      <p:ext uri="{BB962C8B-B14F-4D97-AF65-F5344CB8AC3E}">
        <p14:creationId xmlns:p14="http://schemas.microsoft.com/office/powerpoint/2010/main" val="2357134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70561" y="676275"/>
            <a:ext cx="9666514" cy="5776776"/>
          </a:xfrm>
          <a:prstGeom prst="rect">
            <a:avLst/>
          </a:prstGeom>
        </p:spPr>
      </p:pic>
    </p:spTree>
    <p:extLst>
      <p:ext uri="{BB962C8B-B14F-4D97-AF65-F5344CB8AC3E}">
        <p14:creationId xmlns:p14="http://schemas.microsoft.com/office/powerpoint/2010/main" val="2627499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8A3C342-1D03-412F-8DD3-BF519E8E0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67C23C-D310-2D5A-357C-6EB13930116D}"/>
              </a:ext>
            </a:extLst>
          </p:cNvPr>
          <p:cNvSpPr>
            <a:spLocks noGrp="1"/>
          </p:cNvSpPr>
          <p:nvPr>
            <p:ph type="title"/>
          </p:nvPr>
        </p:nvSpPr>
        <p:spPr>
          <a:xfrm>
            <a:off x="648930" y="629266"/>
            <a:ext cx="6188190" cy="1622321"/>
          </a:xfrm>
        </p:spPr>
        <p:txBody>
          <a:bodyPr>
            <a:normAutofit/>
          </a:bodyPr>
          <a:lstStyle/>
          <a:p>
            <a:r>
              <a:rPr lang="en-US">
                <a:solidFill>
                  <a:srgbClr val="EBEBEB"/>
                </a:solidFill>
              </a:rPr>
              <a:t>INTRODUCTION</a:t>
            </a:r>
          </a:p>
        </p:txBody>
      </p:sp>
      <p:sp>
        <p:nvSpPr>
          <p:cNvPr id="3" name="Content Placeholder 2">
            <a:extLst>
              <a:ext uri="{FF2B5EF4-FFF2-40B4-BE49-F238E27FC236}">
                <a16:creationId xmlns:a16="http://schemas.microsoft.com/office/drawing/2014/main" id="{AA5A46A2-7434-321C-6A2C-D7DEEEB5E1EB}"/>
              </a:ext>
            </a:extLst>
          </p:cNvPr>
          <p:cNvSpPr>
            <a:spLocks noGrp="1"/>
          </p:cNvSpPr>
          <p:nvPr>
            <p:ph idx="1"/>
          </p:nvPr>
        </p:nvSpPr>
        <p:spPr>
          <a:xfrm>
            <a:off x="648930" y="2438400"/>
            <a:ext cx="6188189" cy="3785419"/>
          </a:xfrm>
        </p:spPr>
        <p:txBody>
          <a:bodyPr vert="horz" lIns="91440" tIns="45720" rIns="91440" bIns="45720" rtlCol="0">
            <a:normAutofit/>
          </a:bodyPr>
          <a:lstStyle/>
          <a:p>
            <a:r>
              <a:rPr lang="en-US" dirty="0">
                <a:solidFill>
                  <a:srgbClr val="FFFFFF"/>
                </a:solidFill>
              </a:rPr>
              <a:t>What is an Autonomous Car ?</a:t>
            </a:r>
          </a:p>
          <a:p>
            <a:pPr>
              <a:buClr>
                <a:srgbClr val="8AD0D6"/>
              </a:buClr>
            </a:pPr>
            <a:r>
              <a:rPr lang="en-US" dirty="0">
                <a:solidFill>
                  <a:srgbClr val="FFFFFF"/>
                </a:solidFill>
                <a:ea typeface="+mj-lt"/>
                <a:cs typeface="+mj-lt"/>
              </a:rPr>
              <a:t>An autonomous car is a vehicle capable of sensing its environment and operating without human involvement. A human passenger is not required to take control of the vehicle at any </a:t>
            </a:r>
            <a:r>
              <a:rPr lang="en-US" dirty="0" smtClean="0">
                <a:solidFill>
                  <a:srgbClr val="FFFFFF"/>
                </a:solidFill>
                <a:ea typeface="+mj-lt"/>
                <a:cs typeface="+mj-lt"/>
              </a:rPr>
              <a:t>time. </a:t>
            </a:r>
            <a:r>
              <a:rPr lang="en-US" dirty="0">
                <a:solidFill>
                  <a:srgbClr val="FFFFFF"/>
                </a:solidFill>
                <a:ea typeface="+mj-lt"/>
                <a:cs typeface="+mj-lt"/>
              </a:rPr>
              <a:t>An autonomous car can go anywhere a traditional car goes and do everything that an experienced human driver does.</a:t>
            </a:r>
          </a:p>
        </p:txBody>
      </p:sp>
      <p:sp>
        <p:nvSpPr>
          <p:cNvPr id="12"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descr="A picture containing toy, colorful&#10;&#10;Description automatically generated">
            <a:extLst>
              <a:ext uri="{FF2B5EF4-FFF2-40B4-BE49-F238E27FC236}">
                <a16:creationId xmlns:a16="http://schemas.microsoft.com/office/drawing/2014/main" id="{E04703A5-3A3B-E96D-573C-CC2FB8ADFB8A}"/>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27324" r="18397"/>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5" name="TextBox 4">
            <a:extLst>
              <a:ext uri="{FF2B5EF4-FFF2-40B4-BE49-F238E27FC236}">
                <a16:creationId xmlns:a16="http://schemas.microsoft.com/office/drawing/2014/main" id="{0478D2F2-FE93-4BFF-E2B2-D74970040987}"/>
              </a:ext>
            </a:extLst>
          </p:cNvPr>
          <p:cNvSpPr txBox="1"/>
          <p:nvPr/>
        </p:nvSpPr>
        <p:spPr>
          <a:xfrm>
            <a:off x="9320701" y="6657945"/>
            <a:ext cx="287129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BY-SA-NC</a:t>
            </a:r>
            <a:r>
              <a:rPr lang="en-US" sz="700">
                <a:solidFill>
                  <a:srgbClr val="FFFFFF"/>
                </a:solidFill>
              </a:rPr>
              <a:t>.</a:t>
            </a:r>
          </a:p>
        </p:txBody>
      </p:sp>
    </p:spTree>
    <p:extLst>
      <p:ext uri="{BB962C8B-B14F-4D97-AF65-F5344CB8AC3E}">
        <p14:creationId xmlns:p14="http://schemas.microsoft.com/office/powerpoint/2010/main" val="794174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410A4-7535-88AA-2288-20362117350A}"/>
              </a:ext>
            </a:extLst>
          </p:cNvPr>
          <p:cNvSpPr>
            <a:spLocks noGrp="1"/>
          </p:cNvSpPr>
          <p:nvPr>
            <p:ph type="title"/>
          </p:nvPr>
        </p:nvSpPr>
        <p:spPr/>
        <p:txBody>
          <a:bodyPr/>
          <a:lstStyle/>
          <a:p>
            <a:r>
              <a:rPr lang="en-US" dirty="0" smtClean="0"/>
              <a:t> </a:t>
            </a:r>
            <a:r>
              <a:rPr lang="en-US" dirty="0"/>
              <a:t>Automated vs. Self-Driving: What’s the difference?</a:t>
            </a:r>
          </a:p>
          <a:p>
            <a:endParaRPr lang="en-US" dirty="0"/>
          </a:p>
        </p:txBody>
      </p:sp>
      <p:sp>
        <p:nvSpPr>
          <p:cNvPr id="3" name="Content Placeholder 2">
            <a:extLst>
              <a:ext uri="{FF2B5EF4-FFF2-40B4-BE49-F238E27FC236}">
                <a16:creationId xmlns:a16="http://schemas.microsoft.com/office/drawing/2014/main" id="{42C2F273-BDEF-85CE-12F3-8E69A1A11C75}"/>
              </a:ext>
            </a:extLst>
          </p:cNvPr>
          <p:cNvSpPr>
            <a:spLocks noGrp="1"/>
          </p:cNvSpPr>
          <p:nvPr>
            <p:ph idx="1"/>
          </p:nvPr>
        </p:nvSpPr>
        <p:spPr/>
        <p:txBody>
          <a:bodyPr vert="horz" lIns="91440" tIns="45720" rIns="91440" bIns="45720" rtlCol="0" anchor="t">
            <a:normAutofit/>
          </a:bodyPr>
          <a:lstStyle/>
          <a:p>
            <a:r>
              <a:rPr lang="en-GB" dirty="0"/>
              <a:t> A truly </a:t>
            </a:r>
            <a:r>
              <a:rPr lang="en-GB" dirty="0" smtClean="0"/>
              <a:t>self driving </a:t>
            </a:r>
            <a:r>
              <a:rPr lang="en-GB" dirty="0"/>
              <a:t>car would decide on destination and route as well as control within the lanes. An automated car would follow orders about destination and route, and may only adopt some lane-keeping or car-following </a:t>
            </a:r>
            <a:r>
              <a:rPr lang="en-GB" dirty="0" smtClean="0"/>
              <a:t>guidance</a:t>
            </a:r>
            <a:r>
              <a:rPr lang="en-US" dirty="0" smtClean="0">
                <a:ea typeface="+mj-lt"/>
                <a:cs typeface="+mj-lt"/>
              </a:rPr>
              <a:t>. </a:t>
            </a:r>
            <a:r>
              <a:rPr lang="en-US" dirty="0">
                <a:ea typeface="+mj-lt"/>
                <a:cs typeface="+mj-lt"/>
              </a:rPr>
              <a:t>A </a:t>
            </a:r>
            <a:r>
              <a:rPr lang="en-US" i="1" dirty="0">
                <a:ea typeface="+mj-lt"/>
                <a:cs typeface="+mj-lt"/>
              </a:rPr>
              <a:t>fully</a:t>
            </a:r>
            <a:r>
              <a:rPr lang="en-US" dirty="0">
                <a:ea typeface="+mj-lt"/>
                <a:cs typeface="+mj-lt"/>
              </a:rPr>
              <a:t> </a:t>
            </a:r>
            <a:r>
              <a:rPr lang="en-US" i="1" dirty="0">
                <a:ea typeface="+mj-lt"/>
                <a:cs typeface="+mj-lt"/>
              </a:rPr>
              <a:t>autonomous</a:t>
            </a:r>
            <a:r>
              <a:rPr lang="en-US" dirty="0">
                <a:ea typeface="+mj-lt"/>
                <a:cs typeface="+mj-lt"/>
              </a:rPr>
              <a:t> car would be self-aware and capable of making its own </a:t>
            </a:r>
            <a:r>
              <a:rPr lang="en-US" dirty="0" smtClean="0">
                <a:ea typeface="+mj-lt"/>
                <a:cs typeface="+mj-lt"/>
              </a:rPr>
              <a:t>choices.</a:t>
            </a:r>
            <a:endParaRPr lang="en-US" dirty="0"/>
          </a:p>
          <a:p>
            <a:pPr>
              <a:buClr>
                <a:srgbClr val="8AD0D6"/>
              </a:buClr>
            </a:pPr>
            <a:r>
              <a:rPr lang="en-GB" dirty="0"/>
              <a:t>A real self-driving car would not even require the driver to choose the route, but start the car and drive to the destination while making its own decisions. Although there are many autonomous levels, a self-driving car that completes a journey while solely relying on a complex AI can be viewed as having full autonomy.</a:t>
            </a:r>
            <a:endParaRPr lang="en-US" dirty="0"/>
          </a:p>
        </p:txBody>
      </p:sp>
    </p:spTree>
    <p:extLst>
      <p:ext uri="{BB962C8B-B14F-4D97-AF65-F5344CB8AC3E}">
        <p14:creationId xmlns:p14="http://schemas.microsoft.com/office/powerpoint/2010/main" val="1419427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43C73-A87D-B6FA-927B-E9EE3188881B}"/>
              </a:ext>
            </a:extLst>
          </p:cNvPr>
          <p:cNvSpPr>
            <a:spLocks noGrp="1"/>
          </p:cNvSpPr>
          <p:nvPr>
            <p:ph type="title"/>
          </p:nvPr>
        </p:nvSpPr>
        <p:spPr>
          <a:xfrm>
            <a:off x="648930" y="629266"/>
            <a:ext cx="9252154" cy="1223983"/>
          </a:xfrm>
        </p:spPr>
        <p:txBody>
          <a:bodyPr>
            <a:normAutofit/>
          </a:bodyPr>
          <a:lstStyle/>
          <a:p>
            <a:r>
              <a:rPr lang="en-US" dirty="0"/>
              <a:t>How do autonomous cars work?</a:t>
            </a:r>
          </a:p>
          <a:p>
            <a:endParaRPr lang="en-US" dirty="0"/>
          </a:p>
        </p:txBody>
      </p:sp>
      <p:sp>
        <p:nvSpPr>
          <p:cNvPr id="3" name="Content Placeholder 2">
            <a:extLst>
              <a:ext uri="{FF2B5EF4-FFF2-40B4-BE49-F238E27FC236}">
                <a16:creationId xmlns:a16="http://schemas.microsoft.com/office/drawing/2014/main" id="{082C9694-4B3A-D524-6D0A-4CD2FC9894E0}"/>
              </a:ext>
            </a:extLst>
          </p:cNvPr>
          <p:cNvSpPr>
            <a:spLocks noGrp="1"/>
          </p:cNvSpPr>
          <p:nvPr>
            <p:ph idx="1"/>
          </p:nvPr>
        </p:nvSpPr>
        <p:spPr>
          <a:xfrm>
            <a:off x="963790" y="1848300"/>
            <a:ext cx="8026013" cy="4400099"/>
          </a:xfrm>
        </p:spPr>
        <p:txBody>
          <a:bodyPr vert="horz" lIns="91440" tIns="45720" rIns="91440" bIns="45720" rtlCol="0" anchor="t">
            <a:noAutofit/>
          </a:bodyPr>
          <a:lstStyle/>
          <a:p>
            <a:pPr>
              <a:lnSpc>
                <a:spcPct val="90000"/>
              </a:lnSpc>
            </a:pPr>
            <a:r>
              <a:rPr lang="en-US" sz="1800" dirty="0">
                <a:ea typeface="+mj-lt"/>
                <a:cs typeface="+mj-lt"/>
              </a:rPr>
              <a:t>Autonomous cars rely on sensors, actuators, complex algorithms, machine learning systems, and powerful processors to execute software.</a:t>
            </a:r>
            <a:endParaRPr lang="en-US" sz="1800" dirty="0"/>
          </a:p>
          <a:p>
            <a:pPr>
              <a:lnSpc>
                <a:spcPct val="90000"/>
              </a:lnSpc>
              <a:buClr>
                <a:srgbClr val="8AD0D6"/>
              </a:buClr>
            </a:pPr>
            <a:r>
              <a:rPr lang="en-US" sz="1800" dirty="0">
                <a:ea typeface="+mj-lt"/>
                <a:cs typeface="+mj-lt"/>
              </a:rPr>
              <a:t>Autonomous cars create and maintain a map of their surroundings based on a variety of sensors situated in different parts of the vehicle. Radar sensors monitor the position of nearby vehicles. Video cameras detect traffic lights, read road signs, track other vehicles, and look for pedestrians. Lidar (light detection and ranging) sensors bounce pulses of light off the car’s surroundings to measure distances, detect road edges, and identify lane markings. Ultrasonic sensors in the wheels detect curbs and other vehicles when parking.</a:t>
            </a:r>
            <a:endParaRPr lang="en-US" sz="1800" dirty="0"/>
          </a:p>
          <a:p>
            <a:pPr>
              <a:lnSpc>
                <a:spcPct val="90000"/>
              </a:lnSpc>
              <a:buClr>
                <a:srgbClr val="8AD0D6"/>
              </a:buClr>
            </a:pPr>
            <a:r>
              <a:rPr lang="en-US" sz="1800" dirty="0">
                <a:ea typeface="+mj-lt"/>
                <a:cs typeface="+mj-lt"/>
              </a:rPr>
              <a:t>Sophisticated software then processes all this sensory input, plots a path, and sends instructions to the car’s actuators, which control acceleration, braking, and steering. Hard-coded rules, obstacle avoidance </a:t>
            </a:r>
            <a:r>
              <a:rPr lang="en-US" sz="1800" dirty="0" smtClean="0">
                <a:ea typeface="+mj-lt"/>
                <a:cs typeface="+mj-lt"/>
              </a:rPr>
              <a:t>algorithms, </a:t>
            </a:r>
            <a:r>
              <a:rPr lang="en-US" sz="1800" dirty="0">
                <a:ea typeface="+mj-lt"/>
                <a:cs typeface="+mj-lt"/>
              </a:rPr>
              <a:t>and object recognition help the software follow traffic rules and navigate obstacles.</a:t>
            </a:r>
            <a:endParaRPr lang="en-US" sz="1800" dirty="0"/>
          </a:p>
          <a:p>
            <a:pPr>
              <a:lnSpc>
                <a:spcPct val="90000"/>
              </a:lnSpc>
              <a:buClr>
                <a:srgbClr val="8AD0D6"/>
              </a:buClr>
            </a:pPr>
            <a:endParaRPr lang="en-US" sz="1400" dirty="0"/>
          </a:p>
        </p:txBody>
      </p:sp>
      <p:pic>
        <p:nvPicPr>
          <p:cNvPr id="4" name="Picture 4" descr="A picture containing coffee, cup&#10;&#10;Description automatically generated">
            <a:extLst>
              <a:ext uri="{FF2B5EF4-FFF2-40B4-BE49-F238E27FC236}">
                <a16:creationId xmlns:a16="http://schemas.microsoft.com/office/drawing/2014/main" id="{0AC424BE-4848-24D1-AB4E-B97D76E924B6}"/>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9445021" y="2675579"/>
            <a:ext cx="2581480" cy="1972806"/>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07BACD1E-15E0-8AC9-5C6E-7046902E37CC}"/>
              </a:ext>
            </a:extLst>
          </p:cNvPr>
          <p:cNvSpPr txBox="1"/>
          <p:nvPr/>
        </p:nvSpPr>
        <p:spPr>
          <a:xfrm>
            <a:off x="8842162" y="5478639"/>
            <a:ext cx="2701381"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BY-SA</a:t>
            </a:r>
            <a:r>
              <a:rPr lang="en-US" sz="700">
                <a:solidFill>
                  <a:srgbClr val="FFFFFF"/>
                </a:solidFill>
              </a:rPr>
              <a:t>.</a:t>
            </a:r>
          </a:p>
        </p:txBody>
      </p:sp>
    </p:spTree>
    <p:extLst>
      <p:ext uri="{BB962C8B-B14F-4D97-AF65-F5344CB8AC3E}">
        <p14:creationId xmlns:p14="http://schemas.microsoft.com/office/powerpoint/2010/main" val="1698059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5CB9F-7C1E-3FB8-44CC-E3BE9722AB06}"/>
              </a:ext>
            </a:extLst>
          </p:cNvPr>
          <p:cNvSpPr>
            <a:spLocks noGrp="1"/>
          </p:cNvSpPr>
          <p:nvPr>
            <p:ph type="title"/>
          </p:nvPr>
        </p:nvSpPr>
        <p:spPr/>
        <p:txBody>
          <a:bodyPr/>
          <a:lstStyle/>
          <a:p>
            <a:r>
              <a:rPr lang="en-US" dirty="0"/>
              <a:t>Simulation</a:t>
            </a:r>
          </a:p>
        </p:txBody>
      </p:sp>
      <p:pic>
        <p:nvPicPr>
          <p:cNvPr id="4" name="Picture 4" descr="Diagram&#10;&#10;Description automatically generated">
            <a:extLst>
              <a:ext uri="{FF2B5EF4-FFF2-40B4-BE49-F238E27FC236}">
                <a16:creationId xmlns:a16="http://schemas.microsoft.com/office/drawing/2014/main" id="{9A2C5BF3-7666-3C68-A937-B6FA17EABA41}"/>
              </a:ext>
            </a:extLst>
          </p:cNvPr>
          <p:cNvPicPr>
            <a:picLocks noGrp="1" noChangeAspect="1"/>
          </p:cNvPicPr>
          <p:nvPr>
            <p:ph idx="1"/>
          </p:nvPr>
        </p:nvPicPr>
        <p:blipFill>
          <a:blip r:embed="rId2"/>
          <a:stretch>
            <a:fillRect/>
          </a:stretch>
        </p:blipFill>
        <p:spPr>
          <a:xfrm>
            <a:off x="1393372" y="1341120"/>
            <a:ext cx="9440091" cy="5216434"/>
          </a:xfrm>
        </p:spPr>
      </p:pic>
    </p:spTree>
    <p:extLst>
      <p:ext uri="{BB962C8B-B14F-4D97-AF65-F5344CB8AC3E}">
        <p14:creationId xmlns:p14="http://schemas.microsoft.com/office/powerpoint/2010/main" val="4106545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217714"/>
            <a:ext cx="5998529" cy="853440"/>
          </a:xfrm>
        </p:spPr>
        <p:txBody>
          <a:bodyPr/>
          <a:lstStyle/>
          <a:p>
            <a:r>
              <a:rPr lang="en-GB" dirty="0" smtClean="0"/>
              <a:t>Video for our project</a:t>
            </a:r>
            <a:endParaRPr lang="en-GB" dirty="0"/>
          </a:p>
        </p:txBody>
      </p:sp>
      <p:pic>
        <p:nvPicPr>
          <p:cNvPr id="4" name="WhatsApp Video 2022-12-18 at 12.53.24 A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023359" y="1210491"/>
            <a:ext cx="3579223" cy="5460275"/>
          </a:xfrm>
        </p:spPr>
      </p:pic>
    </p:spTree>
    <p:extLst>
      <p:ext uri="{BB962C8B-B14F-4D97-AF65-F5344CB8AC3E}">
        <p14:creationId xmlns:p14="http://schemas.microsoft.com/office/powerpoint/2010/main" val="42829336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C161-0EBE-C4FE-0340-274D0DB46F2E}"/>
              </a:ext>
            </a:extLst>
          </p:cNvPr>
          <p:cNvSpPr>
            <a:spLocks noGrp="1"/>
          </p:cNvSpPr>
          <p:nvPr>
            <p:ph type="title"/>
          </p:nvPr>
        </p:nvSpPr>
        <p:spPr/>
        <p:txBody>
          <a:bodyPr/>
          <a:lstStyle/>
          <a:p>
            <a:r>
              <a:rPr lang="en-US" dirty="0"/>
              <a:t>What are the benefits of autonomous cars?</a:t>
            </a:r>
          </a:p>
          <a:p>
            <a:endParaRPr lang="en-US" dirty="0"/>
          </a:p>
        </p:txBody>
      </p:sp>
      <p:sp>
        <p:nvSpPr>
          <p:cNvPr id="3" name="Content Placeholder 2">
            <a:extLst>
              <a:ext uri="{FF2B5EF4-FFF2-40B4-BE49-F238E27FC236}">
                <a16:creationId xmlns:a16="http://schemas.microsoft.com/office/drawing/2014/main" id="{2FC01945-BEAB-285E-9DC8-3B1EF37B45CE}"/>
              </a:ext>
            </a:extLst>
          </p:cNvPr>
          <p:cNvSpPr>
            <a:spLocks noGrp="1"/>
          </p:cNvSpPr>
          <p:nvPr>
            <p:ph idx="1"/>
          </p:nvPr>
        </p:nvSpPr>
        <p:spPr/>
        <p:txBody>
          <a:bodyPr vert="horz" lIns="91440" tIns="45720" rIns="91440" bIns="45720" rtlCol="0" anchor="t">
            <a:normAutofit fontScale="85000" lnSpcReduction="20000"/>
          </a:bodyPr>
          <a:lstStyle/>
          <a:p>
            <a:r>
              <a:rPr lang="en-US" dirty="0">
                <a:ea typeface="+mj-lt"/>
                <a:cs typeface="+mj-lt"/>
              </a:rPr>
              <a:t>The scenarios for convenience and quality-of-life improvements are limitless. The elderly and the physically disabled would have independence. If your kids were at summer camp and forgot their bathing suits and toothbrushes, the car could bring them the missing items. You could even send your dog to a veterinary appointment.</a:t>
            </a:r>
            <a:endParaRPr lang="en-US" dirty="0"/>
          </a:p>
          <a:p>
            <a:pPr>
              <a:buClr>
                <a:srgbClr val="8AD0D6"/>
              </a:buClr>
            </a:pPr>
            <a:r>
              <a:rPr lang="en-US" dirty="0">
                <a:ea typeface="+mj-lt"/>
                <a:cs typeface="+mj-lt"/>
              </a:rPr>
              <a:t>But the real promise of autonomous cars is the potential for dramatically lowering CO2 emissions. In a recent study, experts identified three trends that, if adopted concurrently, would unleash the full potential of autonomous cars: vehicle automation, vehicle electrification, and ridesharing. By 2050, these “three revolutions in urban transportation” could:</a:t>
            </a:r>
            <a:endParaRPr lang="en-US" dirty="0"/>
          </a:p>
          <a:p>
            <a:pPr>
              <a:buClr>
                <a:srgbClr val="8AD0D6"/>
              </a:buClr>
            </a:pPr>
            <a:r>
              <a:rPr lang="en-US" dirty="0">
                <a:ea typeface="+mj-lt"/>
                <a:cs typeface="+mj-lt"/>
              </a:rPr>
              <a:t>Reduce traffic congestion (30% fewer vehicles on the road)</a:t>
            </a:r>
            <a:endParaRPr lang="en-US" dirty="0"/>
          </a:p>
          <a:p>
            <a:pPr>
              <a:buClr>
                <a:srgbClr val="8AD0D6"/>
              </a:buClr>
            </a:pPr>
            <a:r>
              <a:rPr lang="en-US" dirty="0">
                <a:ea typeface="+mj-lt"/>
                <a:cs typeface="+mj-lt"/>
              </a:rPr>
              <a:t>Cut transportation costs by 40% (in terms of vehicles, fuel, and infrastructure)</a:t>
            </a:r>
            <a:endParaRPr lang="en-US" dirty="0"/>
          </a:p>
          <a:p>
            <a:pPr>
              <a:buClr>
                <a:srgbClr val="8AD0D6"/>
              </a:buClr>
            </a:pPr>
            <a:r>
              <a:rPr lang="en-US" dirty="0">
                <a:ea typeface="+mj-lt"/>
                <a:cs typeface="+mj-lt"/>
              </a:rPr>
              <a:t>Improve walkability and livability</a:t>
            </a:r>
            <a:endParaRPr lang="en-US" dirty="0"/>
          </a:p>
          <a:p>
            <a:pPr>
              <a:buClr>
                <a:srgbClr val="8AD0D6"/>
              </a:buClr>
            </a:pPr>
            <a:r>
              <a:rPr lang="en-US" dirty="0">
                <a:ea typeface="+mj-lt"/>
                <a:cs typeface="+mj-lt"/>
              </a:rPr>
              <a:t>Free up parking lots for other uses (schools, parks, community centers)</a:t>
            </a:r>
            <a:endParaRPr lang="en-US" dirty="0"/>
          </a:p>
          <a:p>
            <a:pPr>
              <a:buClr>
                <a:srgbClr val="8AD0D6"/>
              </a:buClr>
            </a:pPr>
            <a:r>
              <a:rPr lang="en-US" dirty="0">
                <a:ea typeface="+mj-lt"/>
                <a:cs typeface="+mj-lt"/>
              </a:rPr>
              <a:t>Reduce urban CO2 emissions by 80% worldwide </a:t>
            </a:r>
            <a:endParaRPr lang="en-US" dirty="0"/>
          </a:p>
          <a:p>
            <a:pPr>
              <a:buClr>
                <a:srgbClr val="8AD0D6"/>
              </a:buClr>
            </a:pPr>
            <a:endParaRPr lang="en-US" dirty="0"/>
          </a:p>
        </p:txBody>
      </p:sp>
    </p:spTree>
    <p:extLst>
      <p:ext uri="{BB962C8B-B14F-4D97-AF65-F5344CB8AC3E}">
        <p14:creationId xmlns:p14="http://schemas.microsoft.com/office/powerpoint/2010/main" val="1986836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60688-3BF4-EC7D-18E5-57D3FF2362F1}"/>
              </a:ext>
            </a:extLst>
          </p:cNvPr>
          <p:cNvSpPr>
            <a:spLocks noGrp="1"/>
          </p:cNvSpPr>
          <p:nvPr>
            <p:ph type="title"/>
          </p:nvPr>
        </p:nvSpPr>
        <p:spPr>
          <a:xfrm>
            <a:off x="648930" y="629266"/>
            <a:ext cx="9252154" cy="1223983"/>
          </a:xfrm>
        </p:spPr>
        <p:txBody>
          <a:bodyPr>
            <a:normAutofit/>
          </a:bodyPr>
          <a:lstStyle/>
          <a:p>
            <a:r>
              <a:rPr lang="en-US" dirty="0">
                <a:ea typeface="+mj-lt"/>
                <a:cs typeface="+mj-lt"/>
              </a:rPr>
              <a:t>autonomous car components</a:t>
            </a:r>
            <a:endParaRPr lang="en-US" dirty="0"/>
          </a:p>
        </p:txBody>
      </p:sp>
      <p:sp>
        <p:nvSpPr>
          <p:cNvPr id="3" name="Content Placeholder 2">
            <a:extLst>
              <a:ext uri="{FF2B5EF4-FFF2-40B4-BE49-F238E27FC236}">
                <a16:creationId xmlns:a16="http://schemas.microsoft.com/office/drawing/2014/main" id="{46AF3908-975F-B3F4-8185-1AC20E4D6284}"/>
              </a:ext>
            </a:extLst>
          </p:cNvPr>
          <p:cNvSpPr>
            <a:spLocks noGrp="1"/>
          </p:cNvSpPr>
          <p:nvPr>
            <p:ph idx="1"/>
          </p:nvPr>
        </p:nvSpPr>
        <p:spPr>
          <a:xfrm>
            <a:off x="1103311" y="2052214"/>
            <a:ext cx="8798470" cy="4196185"/>
          </a:xfrm>
        </p:spPr>
        <p:txBody>
          <a:bodyPr vert="horz" lIns="91440" tIns="45720" rIns="91440" bIns="45720" rtlCol="0" anchor="t">
            <a:normAutofit fontScale="92500"/>
          </a:bodyPr>
          <a:lstStyle/>
          <a:p>
            <a:pPr>
              <a:lnSpc>
                <a:spcPct val="90000"/>
              </a:lnSpc>
            </a:pPr>
            <a:r>
              <a:rPr lang="en-US" sz="1800" dirty="0"/>
              <a:t>HC-SR04 Ultrasonic Sensor</a:t>
            </a:r>
          </a:p>
          <a:p>
            <a:pPr>
              <a:lnSpc>
                <a:spcPct val="90000"/>
              </a:lnSpc>
              <a:buClr>
                <a:srgbClr val="8AD0D6"/>
              </a:buClr>
            </a:pPr>
            <a:r>
              <a:rPr lang="en-US" sz="1800" dirty="0"/>
              <a:t>How Does HC-SR04 Ultrasonic Distance Sensor Work?</a:t>
            </a:r>
          </a:p>
          <a:p>
            <a:pPr>
              <a:lnSpc>
                <a:spcPct val="90000"/>
              </a:lnSpc>
              <a:buClr>
                <a:srgbClr val="8AD0D6"/>
              </a:buClr>
            </a:pPr>
            <a:r>
              <a:rPr lang="en-US" sz="1800" dirty="0">
                <a:ea typeface="+mj-lt"/>
                <a:cs typeface="+mj-lt"/>
              </a:rPr>
              <a:t>It all starts when the trigger pin is set HIGH for 10µs. In response, the sensor transmits an ultrasonic burst of eight pulses at 40 kHz. This 8-pulse pattern is specially designed so that the receiver can distinguish the transmitted pulses from ambient ultrasonic noise.</a:t>
            </a:r>
            <a:endParaRPr lang="en-US" sz="1800" dirty="0"/>
          </a:p>
          <a:p>
            <a:pPr>
              <a:lnSpc>
                <a:spcPct val="90000"/>
              </a:lnSpc>
              <a:buClr>
                <a:srgbClr val="8AD0D6"/>
              </a:buClr>
            </a:pPr>
            <a:r>
              <a:rPr lang="en-US" sz="1800" dirty="0">
                <a:ea typeface="+mj-lt"/>
                <a:cs typeface="+mj-lt"/>
              </a:rPr>
              <a:t>These eight ultrasonic pulses travel through the air away from the transmitter. Meanwhile the echo pin goes HIGH to initiate the echo-back signal.</a:t>
            </a:r>
            <a:endParaRPr lang="en-US" sz="1800" dirty="0"/>
          </a:p>
          <a:p>
            <a:pPr>
              <a:lnSpc>
                <a:spcPct val="90000"/>
              </a:lnSpc>
              <a:buClr>
                <a:srgbClr val="8AD0D6"/>
              </a:buClr>
            </a:pPr>
            <a:r>
              <a:rPr lang="en-US" sz="1800" dirty="0">
                <a:ea typeface="+mj-lt"/>
                <a:cs typeface="+mj-lt"/>
              </a:rPr>
              <a:t>If those pulses are not reflected back, the echo signal times out and goes low after 38ms (38 milliseconds). Thus a pulse of 38ms indicates no obstruction within the range of the sensor .If those pulses are reflected back, the echo pin goes low as soon as the signal is received. This generates a pulse on the echo pin </a:t>
            </a:r>
            <a:r>
              <a:rPr lang="en-US" sz="1800" dirty="0" smtClean="0">
                <a:ea typeface="+mj-lt"/>
                <a:cs typeface="+mj-lt"/>
              </a:rPr>
              <a:t>depending </a:t>
            </a:r>
            <a:r>
              <a:rPr lang="en-US" sz="1800" dirty="0">
                <a:ea typeface="+mj-lt"/>
                <a:cs typeface="+mj-lt"/>
              </a:rPr>
              <a:t>on the time taken to receive the signal.</a:t>
            </a:r>
            <a:endParaRPr lang="en-US" sz="1800" dirty="0"/>
          </a:p>
          <a:p>
            <a:pPr>
              <a:lnSpc>
                <a:spcPct val="90000"/>
              </a:lnSpc>
              <a:buClr>
                <a:srgbClr val="8AD0D6"/>
              </a:buClr>
            </a:pPr>
            <a:r>
              <a:rPr lang="en-US" sz="1300" dirty="0"/>
              <a:t/>
            </a:r>
            <a:br>
              <a:rPr lang="en-US" sz="1300" dirty="0"/>
            </a:br>
            <a:endParaRPr lang="en-US" sz="1300" dirty="0"/>
          </a:p>
          <a:p>
            <a:pPr>
              <a:lnSpc>
                <a:spcPct val="90000"/>
              </a:lnSpc>
              <a:buClr>
                <a:srgbClr val="8AD0D6"/>
              </a:buClr>
            </a:pPr>
            <a:endParaRPr lang="en-US" sz="1300" dirty="0"/>
          </a:p>
          <a:p>
            <a:pPr>
              <a:lnSpc>
                <a:spcPct val="90000"/>
              </a:lnSpc>
              <a:buClr>
                <a:srgbClr val="8AD0D6"/>
              </a:buClr>
            </a:pPr>
            <a:endParaRPr lang="en-US" sz="1300" dirty="0"/>
          </a:p>
        </p:txBody>
      </p:sp>
      <p:pic>
        <p:nvPicPr>
          <p:cNvPr id="4" name="Picture 4" descr="A picture containing text, electronics&#10;&#10;Description automatically generated">
            <a:extLst>
              <a:ext uri="{FF2B5EF4-FFF2-40B4-BE49-F238E27FC236}">
                <a16:creationId xmlns:a16="http://schemas.microsoft.com/office/drawing/2014/main" id="{D082BF73-EBCB-CD3B-6C5F-0FCFAA38EEAC}"/>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10182116" y="1540617"/>
            <a:ext cx="1986658" cy="1321454"/>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D6DD9E66-E36A-B08E-9DF8-F26C81F16DF2}"/>
              </a:ext>
            </a:extLst>
          </p:cNvPr>
          <p:cNvSpPr txBox="1"/>
          <p:nvPr/>
        </p:nvSpPr>
        <p:spPr>
          <a:xfrm>
            <a:off x="12144615" y="1186862"/>
            <a:ext cx="82774" cy="5155257"/>
          </a:xfrm>
          <a:prstGeom prst="rect">
            <a:avLst/>
          </a:prstGeom>
          <a:solidFill>
            <a:srgbClr val="000000"/>
          </a:solidFill>
        </p:spPr>
        <p:txBody>
          <a:bodyPr wrap="squar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BY-NC</a:t>
            </a:r>
            <a:r>
              <a:rPr lang="en-US" sz="700">
                <a:solidFill>
                  <a:srgbClr val="FFFFFF"/>
                </a:solidFill>
              </a:rPr>
              <a:t>.</a:t>
            </a:r>
          </a:p>
        </p:txBody>
      </p:sp>
    </p:spTree>
    <p:extLst>
      <p:ext uri="{BB962C8B-B14F-4D97-AF65-F5344CB8AC3E}">
        <p14:creationId xmlns:p14="http://schemas.microsoft.com/office/powerpoint/2010/main" val="201928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EA3B-081C-A307-880E-DB8EDBD3F3A8}"/>
              </a:ext>
            </a:extLst>
          </p:cNvPr>
          <p:cNvSpPr>
            <a:spLocks noGrp="1"/>
          </p:cNvSpPr>
          <p:nvPr>
            <p:ph type="title"/>
          </p:nvPr>
        </p:nvSpPr>
        <p:spPr>
          <a:xfrm>
            <a:off x="648930" y="629266"/>
            <a:ext cx="9252154" cy="1223983"/>
          </a:xfrm>
        </p:spPr>
        <p:txBody>
          <a:bodyPr>
            <a:normAutofit/>
          </a:bodyPr>
          <a:lstStyle/>
          <a:p>
            <a:r>
              <a:rPr lang="en-US" dirty="0"/>
              <a:t>autonomous car components</a:t>
            </a:r>
            <a:endParaRPr lang="en-US" dirty="0">
              <a:ea typeface="+mj-lt"/>
              <a:cs typeface="+mj-lt"/>
            </a:endParaRPr>
          </a:p>
          <a:p>
            <a:endParaRPr lang="en-US" dirty="0"/>
          </a:p>
        </p:txBody>
      </p:sp>
      <p:sp>
        <p:nvSpPr>
          <p:cNvPr id="3" name="Content Placeholder 2">
            <a:extLst>
              <a:ext uri="{FF2B5EF4-FFF2-40B4-BE49-F238E27FC236}">
                <a16:creationId xmlns:a16="http://schemas.microsoft.com/office/drawing/2014/main" id="{E2C32694-38B2-0926-D166-D27C8F2A4887}"/>
              </a:ext>
            </a:extLst>
          </p:cNvPr>
          <p:cNvSpPr>
            <a:spLocks noGrp="1"/>
          </p:cNvSpPr>
          <p:nvPr>
            <p:ph idx="1"/>
          </p:nvPr>
        </p:nvSpPr>
        <p:spPr>
          <a:xfrm>
            <a:off x="1103311" y="2052214"/>
            <a:ext cx="8916802" cy="4196185"/>
          </a:xfrm>
        </p:spPr>
        <p:txBody>
          <a:bodyPr vert="horz" lIns="91440" tIns="45720" rIns="91440" bIns="45720" rtlCol="0" anchor="t">
            <a:normAutofit fontScale="92500" lnSpcReduction="10000"/>
          </a:bodyPr>
          <a:lstStyle/>
          <a:p>
            <a:pPr>
              <a:lnSpc>
                <a:spcPct val="90000"/>
              </a:lnSpc>
            </a:pPr>
            <a:r>
              <a:rPr lang="en-US" sz="1800" dirty="0"/>
              <a:t>Servo motor</a:t>
            </a:r>
          </a:p>
          <a:p>
            <a:pPr>
              <a:lnSpc>
                <a:spcPct val="90000"/>
              </a:lnSpc>
              <a:buClr>
                <a:srgbClr val="8AD0D6"/>
              </a:buClr>
            </a:pPr>
            <a:r>
              <a:rPr lang="en-US" sz="1800" b="1" dirty="0"/>
              <a:t>What Is A Servo Motor?</a:t>
            </a:r>
            <a:endParaRPr lang="en-US" sz="1800" dirty="0"/>
          </a:p>
          <a:p>
            <a:pPr>
              <a:lnSpc>
                <a:spcPct val="90000"/>
              </a:lnSpc>
              <a:buClr>
                <a:srgbClr val="8AD0D6"/>
              </a:buClr>
            </a:pPr>
            <a:r>
              <a:rPr lang="en-US" sz="1800" dirty="0">
                <a:ea typeface="+mj-lt"/>
                <a:cs typeface="+mj-lt"/>
              </a:rPr>
              <a:t>A servomotor (or servo motor) is </a:t>
            </a:r>
            <a:r>
              <a:rPr lang="en-US" sz="1800" b="1" dirty="0">
                <a:ea typeface="+mj-lt"/>
                <a:cs typeface="+mj-lt"/>
              </a:rPr>
              <a:t>a rotary or linear actuator that allows precise control of angular or linear position, velocity, and acceleration.</a:t>
            </a:r>
            <a:r>
              <a:rPr lang="en-US" sz="1800" dirty="0">
                <a:ea typeface="+mj-lt"/>
                <a:cs typeface="+mj-lt"/>
              </a:rPr>
              <a:t> It consists of a suitable motor coupled to a position feedback sensor. Servo motors are used in applications such as robotics, CNC machinery, or automated manufacturing.</a:t>
            </a:r>
            <a:endParaRPr lang="en-US" sz="1800" dirty="0"/>
          </a:p>
          <a:p>
            <a:pPr>
              <a:lnSpc>
                <a:spcPct val="90000"/>
              </a:lnSpc>
              <a:buClr>
                <a:srgbClr val="8AD0D6"/>
              </a:buClr>
            </a:pPr>
            <a:r>
              <a:rPr lang="en-US" sz="1800" dirty="0">
                <a:ea typeface="+mj-lt"/>
                <a:cs typeface="+mj-lt"/>
              </a:rPr>
              <a:t>It also requires a relatively sophisticated controller, often a dedicated module designed specifically for use with servo motors. Servo motors are not a specific class of motor, although the term servo motor is often used to refer to a motor suitable for use in a closed-loop control system.</a:t>
            </a:r>
            <a:endParaRPr lang="en-US" sz="1800" dirty="0"/>
          </a:p>
          <a:p>
            <a:pPr>
              <a:lnSpc>
                <a:spcPct val="90000"/>
              </a:lnSpc>
              <a:buClr>
                <a:srgbClr val="8AD0D6"/>
              </a:buClr>
            </a:pPr>
            <a:r>
              <a:rPr lang="en-US" sz="1800" dirty="0">
                <a:ea typeface="+mj-lt"/>
                <a:cs typeface="+mj-lt"/>
              </a:rPr>
              <a:t>Servo motors are part of a closed-loop control system and consist of several parts, namely a control circuit, a servo motor, a shaft, a potentiometer, a drive gear, an amplifier, and either an encoder or a resolver. A servomotor is a self-contained electrical device that rotates parts of a machine with high efficiency and great precision.</a:t>
            </a:r>
            <a:endParaRPr lang="en-US" sz="1800" dirty="0"/>
          </a:p>
          <a:p>
            <a:pPr>
              <a:lnSpc>
                <a:spcPct val="90000"/>
              </a:lnSpc>
              <a:buClr>
                <a:srgbClr val="8AD0D6"/>
              </a:buClr>
            </a:pPr>
            <a:r>
              <a:rPr lang="en-US" sz="1300" dirty="0"/>
              <a:t/>
            </a:r>
            <a:br>
              <a:rPr lang="en-US" sz="1300" dirty="0"/>
            </a:br>
            <a:endParaRPr lang="en-US" sz="1300"/>
          </a:p>
        </p:txBody>
      </p:sp>
      <p:pic>
        <p:nvPicPr>
          <p:cNvPr id="4" name="Picture 4" descr="A picture containing indoor&#10;&#10;Description automatically generated">
            <a:extLst>
              <a:ext uri="{FF2B5EF4-FFF2-40B4-BE49-F238E27FC236}">
                <a16:creationId xmlns:a16="http://schemas.microsoft.com/office/drawing/2014/main" id="{02B26CE7-BC1D-8E1F-401B-07CF75EF188C}"/>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10110429" y="1631776"/>
            <a:ext cx="2077058" cy="1388045"/>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CA0E1CEB-D411-6706-E99E-1450057448FB}"/>
              </a:ext>
            </a:extLst>
          </p:cNvPr>
          <p:cNvSpPr txBox="1"/>
          <p:nvPr/>
        </p:nvSpPr>
        <p:spPr>
          <a:xfrm>
            <a:off x="8842162" y="5288216"/>
            <a:ext cx="2701381"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xmlns="" val="tx"/>
                    </a:ext>
                  </a:extLst>
                </a:hlinkClick>
              </a:rPr>
              <a:t>CC BY-SA</a:t>
            </a:r>
            <a:r>
              <a:rPr lang="en-US" sz="700">
                <a:solidFill>
                  <a:srgbClr val="FFFFFF"/>
                </a:solidFill>
              </a:rPr>
              <a:t>.</a:t>
            </a:r>
          </a:p>
        </p:txBody>
      </p:sp>
    </p:spTree>
    <p:extLst>
      <p:ext uri="{BB962C8B-B14F-4D97-AF65-F5344CB8AC3E}">
        <p14:creationId xmlns:p14="http://schemas.microsoft.com/office/powerpoint/2010/main" val="18107498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117</TotalTime>
  <Words>1000</Words>
  <Application>Microsoft Office PowerPoint</Application>
  <PresentationFormat>Widescreen</PresentationFormat>
  <Paragraphs>81</Paragraphs>
  <Slides>18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Century Gothic</vt:lpstr>
      <vt:lpstr>ff23</vt:lpstr>
      <vt:lpstr>ff24</vt:lpstr>
      <vt:lpstr>ff9</vt:lpstr>
      <vt:lpstr>Wingdings 3</vt:lpstr>
      <vt:lpstr>Ion</vt:lpstr>
      <vt:lpstr>Autonomous Car</vt:lpstr>
      <vt:lpstr>INTRODUCTION</vt:lpstr>
      <vt:lpstr> Automated vs. Self-Driving: What’s the difference? </vt:lpstr>
      <vt:lpstr>How do autonomous cars work? </vt:lpstr>
      <vt:lpstr>Simulation</vt:lpstr>
      <vt:lpstr>Video for our project</vt:lpstr>
      <vt:lpstr>What are the benefits of autonomous cars? </vt:lpstr>
      <vt:lpstr>autonomous car components</vt:lpstr>
      <vt:lpstr>autonomous car components </vt:lpstr>
      <vt:lpstr>autonomous car components </vt:lpstr>
      <vt:lpstr>autonomous car components  </vt:lpstr>
      <vt:lpstr>What are the challenges with autonomous cars?  </vt:lpstr>
      <vt:lpstr>What are the challenges with autonomous cars? </vt:lpstr>
      <vt:lpstr>What are the challenges with autonomous cars?</vt:lpstr>
      <vt:lpstr>What are the challenges with autonomous cars? </vt:lpstr>
      <vt:lpstr>What are the challenges with autonomous cars?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HP</cp:lastModifiedBy>
  <cp:revision>223</cp:revision>
  <dcterms:created xsi:type="dcterms:W3CDTF">2022-12-13T00:20:20Z</dcterms:created>
  <dcterms:modified xsi:type="dcterms:W3CDTF">2022-12-22T12:17:47Z</dcterms:modified>
</cp:coreProperties>
</file>

<file path=docProps/thumbnail.jpeg>
</file>